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7010400" cy="9296400"/>
  <p:defaultTextStyle>
    <a:defPPr>
      <a:defRPr lang="en-US"/>
    </a:defPPr>
    <a:lvl1pPr algn="l" rtl="0" eaLnBrk="0" fontAlgn="base" hangingPunct="0">
      <a:spcBef>
        <a:spcPct val="0"/>
      </a:spcBef>
      <a:spcAft>
        <a:spcPct val="0"/>
      </a:spcAft>
      <a:defRPr sz="2100" kern="1200">
        <a:solidFill>
          <a:schemeClr val="tx1"/>
        </a:solidFill>
        <a:latin typeface="Arial" panose="020B0604020202020204" pitchFamily="34" charset="0"/>
        <a:ea typeface="MS PGothic" panose="020B0600070205080204" pitchFamily="34" charset="-128"/>
        <a:cs typeface="+mn-cs"/>
      </a:defRPr>
    </a:lvl1pPr>
    <a:lvl2pPr marL="395288" indent="61913" algn="l" rtl="0" eaLnBrk="0" fontAlgn="base" hangingPunct="0">
      <a:spcBef>
        <a:spcPct val="0"/>
      </a:spcBef>
      <a:spcAft>
        <a:spcPct val="0"/>
      </a:spcAft>
      <a:defRPr sz="2100" kern="1200">
        <a:solidFill>
          <a:schemeClr val="tx1"/>
        </a:solidFill>
        <a:latin typeface="Arial" panose="020B0604020202020204" pitchFamily="34" charset="0"/>
        <a:ea typeface="MS PGothic" panose="020B0600070205080204" pitchFamily="34" charset="-128"/>
        <a:cs typeface="+mn-cs"/>
      </a:defRPr>
    </a:lvl2pPr>
    <a:lvl3pPr marL="790575" indent="123825" algn="l" rtl="0" eaLnBrk="0" fontAlgn="base" hangingPunct="0">
      <a:spcBef>
        <a:spcPct val="0"/>
      </a:spcBef>
      <a:spcAft>
        <a:spcPct val="0"/>
      </a:spcAft>
      <a:defRPr sz="2100" kern="1200">
        <a:solidFill>
          <a:schemeClr val="tx1"/>
        </a:solidFill>
        <a:latin typeface="Arial" panose="020B0604020202020204" pitchFamily="34" charset="0"/>
        <a:ea typeface="MS PGothic" panose="020B0600070205080204" pitchFamily="34" charset="-128"/>
        <a:cs typeface="+mn-cs"/>
      </a:defRPr>
    </a:lvl3pPr>
    <a:lvl4pPr marL="1187450" indent="184150" algn="l" rtl="0" eaLnBrk="0" fontAlgn="base" hangingPunct="0">
      <a:spcBef>
        <a:spcPct val="0"/>
      </a:spcBef>
      <a:spcAft>
        <a:spcPct val="0"/>
      </a:spcAft>
      <a:defRPr sz="2100" kern="1200">
        <a:solidFill>
          <a:schemeClr val="tx1"/>
        </a:solidFill>
        <a:latin typeface="Arial" panose="020B0604020202020204" pitchFamily="34" charset="0"/>
        <a:ea typeface="MS PGothic" panose="020B0600070205080204" pitchFamily="34" charset="-128"/>
        <a:cs typeface="+mn-cs"/>
      </a:defRPr>
    </a:lvl4pPr>
    <a:lvl5pPr marL="1582738" indent="246063" algn="l" rtl="0" eaLnBrk="0" fontAlgn="base" hangingPunct="0">
      <a:spcBef>
        <a:spcPct val="0"/>
      </a:spcBef>
      <a:spcAft>
        <a:spcPct val="0"/>
      </a:spcAft>
      <a:defRPr sz="21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1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1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1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1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757">
          <p15:clr>
            <a:srgbClr val="A4A3A4"/>
          </p15:clr>
        </p15:guide>
        <p15:guide id="2" pos="1382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C700"/>
    <a:srgbClr val="58BAFF"/>
    <a:srgbClr val="0038E3"/>
    <a:srgbClr val="FF0000"/>
    <a:srgbClr val="FFE9C4"/>
    <a:srgbClr val="878FA3"/>
    <a:srgbClr val="00FF00"/>
    <a:srgbClr val="FED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456" autoAdjust="0"/>
    <p:restoredTop sz="94660"/>
  </p:normalViewPr>
  <p:slideViewPr>
    <p:cSldViewPr snapToGrid="0">
      <p:cViewPr>
        <p:scale>
          <a:sx n="75" d="100"/>
          <a:sy n="75" d="100"/>
        </p:scale>
        <p:origin x="-12571" y="-12504"/>
      </p:cViewPr>
      <p:guideLst>
        <p:guide orient="horz" pos="10757"/>
        <p:guide pos="13824"/>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AF63D53-A0F4-4B0E-B91E-832F86B1956A}"/>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40" tIns="46570" rIns="93140" bIns="46570" numCol="1" anchor="t" anchorCtr="0" compatLnSpc="1">
            <a:prstTxWarp prst="textNoShape">
              <a:avLst/>
            </a:prstTxWarp>
          </a:bodyPr>
          <a:lstStyle>
            <a:lvl1pPr defTabSz="930275" eaLnBrk="0" hangingPunct="0">
              <a:defRPr sz="1200">
                <a:latin typeface="Times" panose="02020603050405020304" pitchFamily="18" charset="0"/>
                <a:ea typeface="ＭＳ Ｐゴシック" panose="020B0600070205080204" pitchFamily="34" charset="-128"/>
                <a:cs typeface="+mn-cs"/>
              </a:defRPr>
            </a:lvl1pPr>
          </a:lstStyle>
          <a:p>
            <a:pPr>
              <a:defRPr/>
            </a:pPr>
            <a:endParaRPr lang="en-US" altLang="en-US"/>
          </a:p>
        </p:txBody>
      </p:sp>
      <p:sp>
        <p:nvSpPr>
          <p:cNvPr id="3075" name="Rectangle 3">
            <a:extLst>
              <a:ext uri="{FF2B5EF4-FFF2-40B4-BE49-F238E27FC236}">
                <a16:creationId xmlns:a16="http://schemas.microsoft.com/office/drawing/2014/main" id="{553BCB22-03B7-404B-A7FE-EEA93CB49755}"/>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40" tIns="46570" rIns="93140" bIns="46570" numCol="1" anchor="t" anchorCtr="0" compatLnSpc="1">
            <a:prstTxWarp prst="textNoShape">
              <a:avLst/>
            </a:prstTxWarp>
          </a:bodyPr>
          <a:lstStyle>
            <a:lvl1pPr algn="r" defTabSz="930275" eaLnBrk="0" hangingPunct="0">
              <a:defRPr sz="1200">
                <a:latin typeface="Times" panose="02020603050405020304" pitchFamily="18" charset="0"/>
                <a:ea typeface="ＭＳ Ｐゴシック" panose="020B0600070205080204" pitchFamily="34" charset="-128"/>
                <a:cs typeface="+mn-cs"/>
              </a:defRPr>
            </a:lvl1pPr>
          </a:lstStyle>
          <a:p>
            <a:pPr>
              <a:defRPr/>
            </a:pPr>
            <a:endParaRPr lang="en-US" altLang="en-US"/>
          </a:p>
        </p:txBody>
      </p:sp>
      <p:sp>
        <p:nvSpPr>
          <p:cNvPr id="2052" name="Rectangle 4">
            <a:extLst>
              <a:ext uri="{FF2B5EF4-FFF2-40B4-BE49-F238E27FC236}">
                <a16:creationId xmlns:a16="http://schemas.microsoft.com/office/drawing/2014/main" id="{D527CD85-CE05-473F-9C17-C2CD38C814E0}"/>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2CEA4DB-86CA-4F8D-8DE2-F0D0C53A38B4}"/>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40" tIns="46570" rIns="93140" bIns="4657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E79E5235-032B-4CED-8F0C-C7C02D3A1A50}"/>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40" tIns="46570" rIns="93140" bIns="46570" numCol="1" anchor="b" anchorCtr="0" compatLnSpc="1">
            <a:prstTxWarp prst="textNoShape">
              <a:avLst/>
            </a:prstTxWarp>
          </a:bodyPr>
          <a:lstStyle>
            <a:lvl1pPr defTabSz="930275" eaLnBrk="0" hangingPunct="0">
              <a:defRPr sz="1200">
                <a:latin typeface="Times" panose="02020603050405020304" pitchFamily="18" charset="0"/>
                <a:ea typeface="ＭＳ Ｐゴシック" panose="020B0600070205080204" pitchFamily="34" charset="-128"/>
                <a:cs typeface="+mn-cs"/>
              </a:defRPr>
            </a:lvl1pPr>
          </a:lstStyle>
          <a:p>
            <a:pPr>
              <a:defRPr/>
            </a:pPr>
            <a:endParaRPr lang="en-US" altLang="en-US"/>
          </a:p>
        </p:txBody>
      </p:sp>
      <p:sp>
        <p:nvSpPr>
          <p:cNvPr id="3079" name="Rectangle 7">
            <a:extLst>
              <a:ext uri="{FF2B5EF4-FFF2-40B4-BE49-F238E27FC236}">
                <a16:creationId xmlns:a16="http://schemas.microsoft.com/office/drawing/2014/main" id="{4573B8A9-704F-4C3D-8CFE-993AA162FE94}"/>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40" tIns="46570" rIns="93140" bIns="46570" numCol="1" anchor="b" anchorCtr="0" compatLnSpc="1">
            <a:prstTxWarp prst="textNoShape">
              <a:avLst/>
            </a:prstTxWarp>
          </a:bodyPr>
          <a:lstStyle>
            <a:lvl1pPr algn="r" defTabSz="930275">
              <a:defRPr sz="1200">
                <a:latin typeface="Times" panose="02020603050405020304" pitchFamily="18" charset="0"/>
              </a:defRPr>
            </a:lvl1pPr>
          </a:lstStyle>
          <a:p>
            <a:fld id="{99C6CB0A-C351-4CAC-B1CE-412AAB2A1A9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pitchFamily="-111" charset="0"/>
        <a:ea typeface="MS PGothic" panose="020B0600070205080204" pitchFamily="34" charset="-128"/>
        <a:cs typeface="MS PGothic" pitchFamily="34" charset="-128"/>
      </a:defRPr>
    </a:lvl1pPr>
    <a:lvl2pPr marL="395288" algn="l" rtl="0" eaLnBrk="0" fontAlgn="base" hangingPunct="0">
      <a:spcBef>
        <a:spcPct val="30000"/>
      </a:spcBef>
      <a:spcAft>
        <a:spcPct val="0"/>
      </a:spcAft>
      <a:defRPr sz="1000" kern="1200">
        <a:solidFill>
          <a:schemeClr val="tx1"/>
        </a:solidFill>
        <a:latin typeface="Times" pitchFamily="-111" charset="0"/>
        <a:ea typeface="MS PGothic" panose="020B0600070205080204" pitchFamily="34" charset="-128"/>
        <a:cs typeface="+mn-cs"/>
      </a:defRPr>
    </a:lvl2pPr>
    <a:lvl3pPr marL="790575" algn="l" rtl="0" eaLnBrk="0" fontAlgn="base" hangingPunct="0">
      <a:spcBef>
        <a:spcPct val="30000"/>
      </a:spcBef>
      <a:spcAft>
        <a:spcPct val="0"/>
      </a:spcAft>
      <a:defRPr sz="1000" kern="1200">
        <a:solidFill>
          <a:schemeClr val="tx1"/>
        </a:solidFill>
        <a:latin typeface="Times" pitchFamily="-111" charset="0"/>
        <a:ea typeface="MS PGothic" panose="020B0600070205080204" pitchFamily="34" charset="-128"/>
        <a:cs typeface="+mn-cs"/>
      </a:defRPr>
    </a:lvl3pPr>
    <a:lvl4pPr marL="1187450" algn="l" rtl="0" eaLnBrk="0" fontAlgn="base" hangingPunct="0">
      <a:spcBef>
        <a:spcPct val="30000"/>
      </a:spcBef>
      <a:spcAft>
        <a:spcPct val="0"/>
      </a:spcAft>
      <a:defRPr sz="1000" kern="1200">
        <a:solidFill>
          <a:schemeClr val="tx1"/>
        </a:solidFill>
        <a:latin typeface="Times" pitchFamily="-111" charset="0"/>
        <a:ea typeface="MS PGothic" panose="020B0600070205080204" pitchFamily="34" charset="-128"/>
        <a:cs typeface="+mn-cs"/>
      </a:defRPr>
    </a:lvl4pPr>
    <a:lvl5pPr marL="1582738" algn="l" rtl="0" eaLnBrk="0" fontAlgn="base" hangingPunct="0">
      <a:spcBef>
        <a:spcPct val="30000"/>
      </a:spcBef>
      <a:spcAft>
        <a:spcPct val="0"/>
      </a:spcAft>
      <a:defRPr sz="1000" kern="1200">
        <a:solidFill>
          <a:schemeClr val="tx1"/>
        </a:solidFill>
        <a:latin typeface="Times" pitchFamily="-111" charset="0"/>
        <a:ea typeface="MS PGothic" panose="020B0600070205080204" pitchFamily="34" charset="-128"/>
        <a:cs typeface="+mn-cs"/>
      </a:defRPr>
    </a:lvl5pPr>
    <a:lvl6pPr marL="1979447" algn="l" defTabSz="395889" rtl="0" eaLnBrk="1" latinLnBrk="0" hangingPunct="1">
      <a:defRPr sz="1000" kern="1200">
        <a:solidFill>
          <a:schemeClr val="tx1"/>
        </a:solidFill>
        <a:latin typeface="+mn-lt"/>
        <a:ea typeface="+mn-ea"/>
        <a:cs typeface="+mn-cs"/>
      </a:defRPr>
    </a:lvl6pPr>
    <a:lvl7pPr marL="2375337" algn="l" defTabSz="395889" rtl="0" eaLnBrk="1" latinLnBrk="0" hangingPunct="1">
      <a:defRPr sz="1000" kern="1200">
        <a:solidFill>
          <a:schemeClr val="tx1"/>
        </a:solidFill>
        <a:latin typeface="+mn-lt"/>
        <a:ea typeface="+mn-ea"/>
        <a:cs typeface="+mn-cs"/>
      </a:defRPr>
    </a:lvl7pPr>
    <a:lvl8pPr marL="2771226" algn="l" defTabSz="395889" rtl="0" eaLnBrk="1" latinLnBrk="0" hangingPunct="1">
      <a:defRPr sz="1000" kern="1200">
        <a:solidFill>
          <a:schemeClr val="tx1"/>
        </a:solidFill>
        <a:latin typeface="+mn-lt"/>
        <a:ea typeface="+mn-ea"/>
        <a:cs typeface="+mn-cs"/>
      </a:defRPr>
    </a:lvl8pPr>
    <a:lvl9pPr marL="3167116" algn="l" defTabSz="395889"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95B8AD5B-6DE1-4350-92DD-0DB96BBBCE52}"/>
              </a:ext>
            </a:extLst>
          </p:cNvPr>
          <p:cNvSpPr>
            <a:spLocks noGrp="1" noRot="1" noChangeAspect="1" noChangeArrowheads="1" noTextEdit="1"/>
          </p:cNvSpPr>
          <p:nvPr>
            <p:ph type="sldImg"/>
          </p:nvPr>
        </p:nvSpPr>
        <p:spPr>
          <a:ln/>
        </p:spPr>
      </p:sp>
      <p:sp>
        <p:nvSpPr>
          <p:cNvPr id="4099" name="Rectangle 1027">
            <a:extLst>
              <a:ext uri="{FF2B5EF4-FFF2-40B4-BE49-F238E27FC236}">
                <a16:creationId xmlns:a16="http://schemas.microsoft.com/office/drawing/2014/main" id="{682E4405-C3B2-47AF-9DCA-52933BF17D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569" y="10225669"/>
            <a:ext cx="37308064" cy="7055934"/>
          </a:xfrm>
        </p:spPr>
        <p:txBody>
          <a:bodyPr/>
          <a:lstStyle/>
          <a:p>
            <a:r>
              <a:rPr lang="en-US"/>
              <a:t>Click to edit Master title style</a:t>
            </a:r>
          </a:p>
        </p:txBody>
      </p:sp>
      <p:sp>
        <p:nvSpPr>
          <p:cNvPr id="3" name="Subtitle 2"/>
          <p:cNvSpPr>
            <a:spLocks noGrp="1"/>
          </p:cNvSpPr>
          <p:nvPr>
            <p:ph type="subTitle" idx="1"/>
          </p:nvPr>
        </p:nvSpPr>
        <p:spPr>
          <a:xfrm>
            <a:off x="6583136" y="18653203"/>
            <a:ext cx="30724929" cy="8413595"/>
          </a:xfrm>
        </p:spPr>
        <p:txBody>
          <a:bodyPr/>
          <a:lstStyle>
            <a:lvl1pPr marL="0" indent="0" algn="ctr">
              <a:buNone/>
              <a:defRPr/>
            </a:lvl1pPr>
            <a:lvl2pPr marL="395889" indent="0" algn="ctr">
              <a:buNone/>
              <a:defRPr/>
            </a:lvl2pPr>
            <a:lvl3pPr marL="791779" indent="0" algn="ctr">
              <a:buNone/>
              <a:defRPr/>
            </a:lvl3pPr>
            <a:lvl4pPr marL="1187668" indent="0" algn="ctr">
              <a:buNone/>
              <a:defRPr/>
            </a:lvl4pPr>
            <a:lvl5pPr marL="1583558" indent="0" algn="ctr">
              <a:buNone/>
              <a:defRPr/>
            </a:lvl5pPr>
            <a:lvl6pPr marL="1979447" indent="0" algn="ctr">
              <a:buNone/>
              <a:defRPr/>
            </a:lvl6pPr>
            <a:lvl7pPr marL="2375337" indent="0" algn="ctr">
              <a:buNone/>
              <a:defRPr/>
            </a:lvl7pPr>
            <a:lvl8pPr marL="2771226" indent="0" algn="ctr">
              <a:buNone/>
              <a:defRPr/>
            </a:lvl8pPr>
            <a:lvl9pPr marL="316711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8CBF226-A950-47BB-9802-075CB78A60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CF61879-DE97-474A-BF21-4C76C0B7F8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001D042-1669-40C8-B8B0-ADE6CBA56A5C}"/>
              </a:ext>
            </a:extLst>
          </p:cNvPr>
          <p:cNvSpPr>
            <a:spLocks noGrp="1" noChangeArrowheads="1"/>
          </p:cNvSpPr>
          <p:nvPr>
            <p:ph type="sldNum" sz="quarter" idx="12"/>
          </p:nvPr>
        </p:nvSpPr>
        <p:spPr>
          <a:ln/>
        </p:spPr>
        <p:txBody>
          <a:bodyPr/>
          <a:lstStyle>
            <a:lvl1pPr>
              <a:defRPr/>
            </a:lvl1pPr>
          </a:lstStyle>
          <a:p>
            <a:fld id="{02E595C1-8B7C-4DC8-8F8C-F498AE47D11F}" type="slidenum">
              <a:rPr lang="en-US" altLang="en-US"/>
              <a:pPr/>
              <a:t>‹#›</a:t>
            </a:fld>
            <a:endParaRPr lang="en-US" altLang="en-US"/>
          </a:p>
        </p:txBody>
      </p:sp>
    </p:spTree>
    <p:extLst>
      <p:ext uri="{BB962C8B-B14F-4D97-AF65-F5344CB8AC3E}">
        <p14:creationId xmlns:p14="http://schemas.microsoft.com/office/powerpoint/2010/main" val="2510267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2FB9A5-13BD-4819-8146-BE45F4F5D9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1115386-BD4F-4699-B26D-7997833310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CEA543-85C2-4A8E-9B1E-40B70BEC258C}"/>
              </a:ext>
            </a:extLst>
          </p:cNvPr>
          <p:cNvSpPr>
            <a:spLocks noGrp="1" noChangeArrowheads="1"/>
          </p:cNvSpPr>
          <p:nvPr>
            <p:ph type="sldNum" sz="quarter" idx="12"/>
          </p:nvPr>
        </p:nvSpPr>
        <p:spPr>
          <a:ln/>
        </p:spPr>
        <p:txBody>
          <a:bodyPr/>
          <a:lstStyle>
            <a:lvl1pPr>
              <a:defRPr/>
            </a:lvl1pPr>
          </a:lstStyle>
          <a:p>
            <a:fld id="{4E3E574C-077E-4355-A6D7-7F2804F5D251}" type="slidenum">
              <a:rPr lang="en-US" altLang="en-US"/>
              <a:pPr/>
              <a:t>‹#›</a:t>
            </a:fld>
            <a:endParaRPr lang="en-US" altLang="en-US"/>
          </a:p>
        </p:txBody>
      </p:sp>
    </p:spTree>
    <p:extLst>
      <p:ext uri="{BB962C8B-B14F-4D97-AF65-F5344CB8AC3E}">
        <p14:creationId xmlns:p14="http://schemas.microsoft.com/office/powerpoint/2010/main" val="4124464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297" y="2925802"/>
            <a:ext cx="9326336" cy="263349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1568" y="2925802"/>
            <a:ext cx="27851100" cy="263349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FEC5B8-413E-4EF0-B8C8-1C2B69B32E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207899-88AF-45EA-A113-6D0D7DD038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6C2CDE-50B1-4559-B0E4-4319016CE992}"/>
              </a:ext>
            </a:extLst>
          </p:cNvPr>
          <p:cNvSpPr>
            <a:spLocks noGrp="1" noChangeArrowheads="1"/>
          </p:cNvSpPr>
          <p:nvPr>
            <p:ph type="sldNum" sz="quarter" idx="12"/>
          </p:nvPr>
        </p:nvSpPr>
        <p:spPr>
          <a:ln/>
        </p:spPr>
        <p:txBody>
          <a:bodyPr/>
          <a:lstStyle>
            <a:lvl1pPr>
              <a:defRPr/>
            </a:lvl1pPr>
          </a:lstStyle>
          <a:p>
            <a:fld id="{286588C3-1913-497E-9789-E21F05BAE356}" type="slidenum">
              <a:rPr lang="en-US" altLang="en-US"/>
              <a:pPr/>
              <a:t>‹#›</a:t>
            </a:fld>
            <a:endParaRPr lang="en-US" altLang="en-US"/>
          </a:p>
        </p:txBody>
      </p:sp>
    </p:spTree>
    <p:extLst>
      <p:ext uri="{BB962C8B-B14F-4D97-AF65-F5344CB8AC3E}">
        <p14:creationId xmlns:p14="http://schemas.microsoft.com/office/powerpoint/2010/main" val="90939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B49206-7068-45B3-B2D3-DC3BBC2957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603EA7-27DE-414C-9BE3-6D0E253DEC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DA73AF-C625-4968-B0BE-3DAF79A323E3}"/>
              </a:ext>
            </a:extLst>
          </p:cNvPr>
          <p:cNvSpPr>
            <a:spLocks noGrp="1" noChangeArrowheads="1"/>
          </p:cNvSpPr>
          <p:nvPr>
            <p:ph type="sldNum" sz="quarter" idx="12"/>
          </p:nvPr>
        </p:nvSpPr>
        <p:spPr>
          <a:ln/>
        </p:spPr>
        <p:txBody>
          <a:bodyPr/>
          <a:lstStyle>
            <a:lvl1pPr>
              <a:defRPr/>
            </a:lvl1pPr>
          </a:lstStyle>
          <a:p>
            <a:fld id="{26DBB0F3-BFCF-4F00-BF2E-3AA2215118E2}" type="slidenum">
              <a:rPr lang="en-US" altLang="en-US"/>
              <a:pPr/>
              <a:t>‹#›</a:t>
            </a:fld>
            <a:endParaRPr lang="en-US" altLang="en-US"/>
          </a:p>
        </p:txBody>
      </p:sp>
    </p:spTree>
    <p:extLst>
      <p:ext uri="{BB962C8B-B14F-4D97-AF65-F5344CB8AC3E}">
        <p14:creationId xmlns:p14="http://schemas.microsoft.com/office/powerpoint/2010/main" val="387018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2470"/>
            <a:ext cx="37308064" cy="6538796"/>
          </a:xfrm>
        </p:spPr>
        <p:txBody>
          <a:bodyPr anchor="t"/>
          <a:lstStyle>
            <a:lvl1pPr algn="l">
              <a:defRPr sz="3500" b="1" cap="all"/>
            </a:lvl1pPr>
          </a:lstStyle>
          <a:p>
            <a:r>
              <a:rPr lang="en-US"/>
              <a:t>Click to edit Master title style</a:t>
            </a:r>
          </a:p>
        </p:txBody>
      </p:sp>
      <p:sp>
        <p:nvSpPr>
          <p:cNvPr id="3" name="Text Placeholder 2"/>
          <p:cNvSpPr>
            <a:spLocks noGrp="1"/>
          </p:cNvSpPr>
          <p:nvPr>
            <p:ph type="body" idx="1"/>
          </p:nvPr>
        </p:nvSpPr>
        <p:spPr>
          <a:xfrm>
            <a:off x="3467101" y="13951570"/>
            <a:ext cx="37308064" cy="7200900"/>
          </a:xfrm>
        </p:spPr>
        <p:txBody>
          <a:bodyPr anchor="b"/>
          <a:lstStyle>
            <a:lvl1pPr marL="0" indent="0">
              <a:buNone/>
              <a:defRPr sz="1700"/>
            </a:lvl1pPr>
            <a:lvl2pPr marL="395889" indent="0">
              <a:buNone/>
              <a:defRPr sz="1600"/>
            </a:lvl2pPr>
            <a:lvl3pPr marL="791779" indent="0">
              <a:buNone/>
              <a:defRPr sz="1400"/>
            </a:lvl3pPr>
            <a:lvl4pPr marL="1187668" indent="0">
              <a:buNone/>
              <a:defRPr sz="1200"/>
            </a:lvl4pPr>
            <a:lvl5pPr marL="1583558" indent="0">
              <a:buNone/>
              <a:defRPr sz="1200"/>
            </a:lvl5pPr>
            <a:lvl6pPr marL="1979447" indent="0">
              <a:buNone/>
              <a:defRPr sz="1200"/>
            </a:lvl6pPr>
            <a:lvl7pPr marL="2375337" indent="0">
              <a:buNone/>
              <a:defRPr sz="1200"/>
            </a:lvl7pPr>
            <a:lvl8pPr marL="2771226" indent="0">
              <a:buNone/>
              <a:defRPr sz="1200"/>
            </a:lvl8pPr>
            <a:lvl9pPr marL="3167116"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FB2CAC9E-0DC4-4966-841D-27E2466229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656BC6F-EF86-45AD-964B-7BF69FA4DF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4908960-8FBC-40FA-BB7E-7EEE9D26A017}"/>
              </a:ext>
            </a:extLst>
          </p:cNvPr>
          <p:cNvSpPr>
            <a:spLocks noGrp="1" noChangeArrowheads="1"/>
          </p:cNvSpPr>
          <p:nvPr>
            <p:ph type="sldNum" sz="quarter" idx="12"/>
          </p:nvPr>
        </p:nvSpPr>
        <p:spPr>
          <a:ln/>
        </p:spPr>
        <p:txBody>
          <a:bodyPr/>
          <a:lstStyle>
            <a:lvl1pPr>
              <a:defRPr/>
            </a:lvl1pPr>
          </a:lstStyle>
          <a:p>
            <a:fld id="{7238A1C0-7B99-48FD-A8D0-D7C4A1A4484B}" type="slidenum">
              <a:rPr lang="en-US" altLang="en-US"/>
              <a:pPr/>
              <a:t>‹#›</a:t>
            </a:fld>
            <a:endParaRPr lang="en-US" altLang="en-US"/>
          </a:p>
        </p:txBody>
      </p:sp>
    </p:spTree>
    <p:extLst>
      <p:ext uri="{BB962C8B-B14F-4D97-AF65-F5344CB8AC3E}">
        <p14:creationId xmlns:p14="http://schemas.microsoft.com/office/powerpoint/2010/main" val="41869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1569" y="9509203"/>
            <a:ext cx="18588717" cy="1975159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0914" y="9509203"/>
            <a:ext cx="18588718" cy="1975159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9C48BD-63DE-4551-8ED4-0C0AE034D5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FB7C2E-6396-47ED-B97D-A17467EFBA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01D020C-1898-41A5-A1BF-D6D8056ABA2D}"/>
              </a:ext>
            </a:extLst>
          </p:cNvPr>
          <p:cNvSpPr>
            <a:spLocks noGrp="1" noChangeArrowheads="1"/>
          </p:cNvSpPr>
          <p:nvPr>
            <p:ph type="sldNum" sz="quarter" idx="12"/>
          </p:nvPr>
        </p:nvSpPr>
        <p:spPr>
          <a:ln/>
        </p:spPr>
        <p:txBody>
          <a:bodyPr/>
          <a:lstStyle>
            <a:lvl1pPr>
              <a:defRPr/>
            </a:lvl1pPr>
          </a:lstStyle>
          <a:p>
            <a:fld id="{1F1512C2-F74D-4A58-9AC9-4502544617C9}" type="slidenum">
              <a:rPr lang="en-US" altLang="en-US"/>
              <a:pPr/>
              <a:t>‹#›</a:t>
            </a:fld>
            <a:endParaRPr lang="en-US" altLang="en-US"/>
          </a:p>
        </p:txBody>
      </p:sp>
    </p:spTree>
    <p:extLst>
      <p:ext uri="{BB962C8B-B14F-4D97-AF65-F5344CB8AC3E}">
        <p14:creationId xmlns:p14="http://schemas.microsoft.com/office/powerpoint/2010/main" val="22387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833" y="1318632"/>
            <a:ext cx="39501536"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833" y="7368168"/>
            <a:ext cx="19392900" cy="3070768"/>
          </a:xfrm>
        </p:spPr>
        <p:txBody>
          <a:bodyPr anchor="b"/>
          <a:lstStyle>
            <a:lvl1pPr marL="0" indent="0">
              <a:buNone/>
              <a:defRPr sz="2100" b="1"/>
            </a:lvl1pPr>
            <a:lvl2pPr marL="395889" indent="0">
              <a:buNone/>
              <a:defRPr sz="1700" b="1"/>
            </a:lvl2pPr>
            <a:lvl3pPr marL="791779" indent="0">
              <a:buNone/>
              <a:defRPr sz="1600" b="1"/>
            </a:lvl3pPr>
            <a:lvl4pPr marL="1187668" indent="0">
              <a:buNone/>
              <a:defRPr sz="1400" b="1"/>
            </a:lvl4pPr>
            <a:lvl5pPr marL="1583558" indent="0">
              <a:buNone/>
              <a:defRPr sz="1400" b="1"/>
            </a:lvl5pPr>
            <a:lvl6pPr marL="1979447" indent="0">
              <a:buNone/>
              <a:defRPr sz="1400" b="1"/>
            </a:lvl6pPr>
            <a:lvl7pPr marL="2375337" indent="0">
              <a:buNone/>
              <a:defRPr sz="1400" b="1"/>
            </a:lvl7pPr>
            <a:lvl8pPr marL="2771226" indent="0">
              <a:buNone/>
              <a:defRPr sz="1400" b="1"/>
            </a:lvl8pPr>
            <a:lvl9pPr marL="3167116" indent="0">
              <a:buNone/>
              <a:defRPr sz="1400" b="1"/>
            </a:lvl9pPr>
          </a:lstStyle>
          <a:p>
            <a:pPr lvl="0"/>
            <a:r>
              <a:rPr lang="en-US"/>
              <a:t>Click to edit Master text styles</a:t>
            </a:r>
          </a:p>
        </p:txBody>
      </p:sp>
      <p:sp>
        <p:nvSpPr>
          <p:cNvPr id="4" name="Content Placeholder 3"/>
          <p:cNvSpPr>
            <a:spLocks noGrp="1"/>
          </p:cNvSpPr>
          <p:nvPr>
            <p:ph sz="half" idx="2"/>
          </p:nvPr>
        </p:nvSpPr>
        <p:spPr>
          <a:xfrm>
            <a:off x="2194833" y="10438936"/>
            <a:ext cx="19392900" cy="1896683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664" y="7368168"/>
            <a:ext cx="19399704" cy="3070768"/>
          </a:xfrm>
        </p:spPr>
        <p:txBody>
          <a:bodyPr anchor="b"/>
          <a:lstStyle>
            <a:lvl1pPr marL="0" indent="0">
              <a:buNone/>
              <a:defRPr sz="2100" b="1"/>
            </a:lvl1pPr>
            <a:lvl2pPr marL="395889" indent="0">
              <a:buNone/>
              <a:defRPr sz="1700" b="1"/>
            </a:lvl2pPr>
            <a:lvl3pPr marL="791779" indent="0">
              <a:buNone/>
              <a:defRPr sz="1600" b="1"/>
            </a:lvl3pPr>
            <a:lvl4pPr marL="1187668" indent="0">
              <a:buNone/>
              <a:defRPr sz="1400" b="1"/>
            </a:lvl4pPr>
            <a:lvl5pPr marL="1583558" indent="0">
              <a:buNone/>
              <a:defRPr sz="1400" b="1"/>
            </a:lvl5pPr>
            <a:lvl6pPr marL="1979447" indent="0">
              <a:buNone/>
              <a:defRPr sz="1400" b="1"/>
            </a:lvl6pPr>
            <a:lvl7pPr marL="2375337" indent="0">
              <a:buNone/>
              <a:defRPr sz="1400" b="1"/>
            </a:lvl7pPr>
            <a:lvl8pPr marL="2771226" indent="0">
              <a:buNone/>
              <a:defRPr sz="1400" b="1"/>
            </a:lvl8pPr>
            <a:lvl9pPr marL="316711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22296664" y="10438936"/>
            <a:ext cx="19399704" cy="1896683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3E1379-DB5B-4C5A-A026-EF1F97D4FD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67BFE2E-B747-4858-8856-D3A0E22D92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8E0E55F-CC63-48EC-A657-CE0D63D86054}"/>
              </a:ext>
            </a:extLst>
          </p:cNvPr>
          <p:cNvSpPr>
            <a:spLocks noGrp="1" noChangeArrowheads="1"/>
          </p:cNvSpPr>
          <p:nvPr>
            <p:ph type="sldNum" sz="quarter" idx="12"/>
          </p:nvPr>
        </p:nvSpPr>
        <p:spPr>
          <a:ln/>
        </p:spPr>
        <p:txBody>
          <a:bodyPr/>
          <a:lstStyle>
            <a:lvl1pPr>
              <a:defRPr/>
            </a:lvl1pPr>
          </a:lstStyle>
          <a:p>
            <a:fld id="{D0873A56-0BF2-48BF-A179-257DB5EB3DAB}" type="slidenum">
              <a:rPr lang="en-US" altLang="en-US"/>
              <a:pPr/>
              <a:t>‹#›</a:t>
            </a:fld>
            <a:endParaRPr lang="en-US" altLang="en-US"/>
          </a:p>
        </p:txBody>
      </p:sp>
    </p:spTree>
    <p:extLst>
      <p:ext uri="{BB962C8B-B14F-4D97-AF65-F5344CB8AC3E}">
        <p14:creationId xmlns:p14="http://schemas.microsoft.com/office/powerpoint/2010/main" val="39412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2E8469-CC78-4A35-91A9-9D67EA99D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AAABFC0-03E1-4B59-AFAB-38E95ED60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95273E7-1575-4F13-AB8C-94D10F562DC7}"/>
              </a:ext>
            </a:extLst>
          </p:cNvPr>
          <p:cNvSpPr>
            <a:spLocks noGrp="1" noChangeArrowheads="1"/>
          </p:cNvSpPr>
          <p:nvPr>
            <p:ph type="sldNum" sz="quarter" idx="12"/>
          </p:nvPr>
        </p:nvSpPr>
        <p:spPr>
          <a:ln/>
        </p:spPr>
        <p:txBody>
          <a:bodyPr/>
          <a:lstStyle>
            <a:lvl1pPr>
              <a:defRPr/>
            </a:lvl1pPr>
          </a:lstStyle>
          <a:p>
            <a:fld id="{ED1930DD-AFD6-4060-9EE0-C4DF6A39B07D}" type="slidenum">
              <a:rPr lang="en-US" altLang="en-US"/>
              <a:pPr/>
              <a:t>‹#›</a:t>
            </a:fld>
            <a:endParaRPr lang="en-US" altLang="en-US"/>
          </a:p>
        </p:txBody>
      </p:sp>
    </p:spTree>
    <p:extLst>
      <p:ext uri="{BB962C8B-B14F-4D97-AF65-F5344CB8AC3E}">
        <p14:creationId xmlns:p14="http://schemas.microsoft.com/office/powerpoint/2010/main" val="235468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C63783-5C70-4AE4-8524-F23BDB69A3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35A7F5-6EBE-4C7A-AF0F-B0D07A5D5D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F9ECAA8-B540-414C-A991-3E4D8D08954F}"/>
              </a:ext>
            </a:extLst>
          </p:cNvPr>
          <p:cNvSpPr>
            <a:spLocks noGrp="1" noChangeArrowheads="1"/>
          </p:cNvSpPr>
          <p:nvPr>
            <p:ph type="sldNum" sz="quarter" idx="12"/>
          </p:nvPr>
        </p:nvSpPr>
        <p:spPr>
          <a:ln/>
        </p:spPr>
        <p:txBody>
          <a:bodyPr/>
          <a:lstStyle>
            <a:lvl1pPr>
              <a:defRPr/>
            </a:lvl1pPr>
          </a:lstStyle>
          <a:p>
            <a:fld id="{52FB5E72-0B35-409D-9494-9811D6B44D6E}" type="slidenum">
              <a:rPr lang="en-US" altLang="en-US"/>
              <a:pPr/>
              <a:t>‹#›</a:t>
            </a:fld>
            <a:endParaRPr lang="en-US" altLang="en-US"/>
          </a:p>
        </p:txBody>
      </p:sp>
    </p:spTree>
    <p:extLst>
      <p:ext uri="{BB962C8B-B14F-4D97-AF65-F5344CB8AC3E}">
        <p14:creationId xmlns:p14="http://schemas.microsoft.com/office/powerpoint/2010/main" val="67482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833" y="1310269"/>
            <a:ext cx="14439900" cy="5578398"/>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7159968" y="1310268"/>
            <a:ext cx="24536400" cy="28095498"/>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833" y="6888666"/>
            <a:ext cx="14439900" cy="22517100"/>
          </a:xfrm>
        </p:spPr>
        <p:txBody>
          <a:bodyPr/>
          <a:lstStyle>
            <a:lvl1pPr marL="0" indent="0">
              <a:buNone/>
              <a:defRPr sz="1200"/>
            </a:lvl1pPr>
            <a:lvl2pPr marL="395889" indent="0">
              <a:buNone/>
              <a:defRPr sz="1000"/>
            </a:lvl2pPr>
            <a:lvl3pPr marL="791779" indent="0">
              <a:buNone/>
              <a:defRPr sz="900"/>
            </a:lvl3pPr>
            <a:lvl4pPr marL="1187668" indent="0">
              <a:buNone/>
              <a:defRPr sz="800"/>
            </a:lvl4pPr>
            <a:lvl5pPr marL="1583558" indent="0">
              <a:buNone/>
              <a:defRPr sz="800"/>
            </a:lvl5pPr>
            <a:lvl6pPr marL="1979447" indent="0">
              <a:buNone/>
              <a:defRPr sz="800"/>
            </a:lvl6pPr>
            <a:lvl7pPr marL="2375337" indent="0">
              <a:buNone/>
              <a:defRPr sz="800"/>
            </a:lvl7pPr>
            <a:lvl8pPr marL="2771226" indent="0">
              <a:buNone/>
              <a:defRPr sz="800"/>
            </a:lvl8pPr>
            <a:lvl9pPr marL="3167116"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FEF667AC-1E6B-4AE0-A535-E3EAE25ED0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BE5CE60-9F02-4840-A278-3555863984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E4B833A-4A43-4F9B-985E-1D58D4FC28E2}"/>
              </a:ext>
            </a:extLst>
          </p:cNvPr>
          <p:cNvSpPr>
            <a:spLocks noGrp="1" noChangeArrowheads="1"/>
          </p:cNvSpPr>
          <p:nvPr>
            <p:ph type="sldNum" sz="quarter" idx="12"/>
          </p:nvPr>
        </p:nvSpPr>
        <p:spPr>
          <a:ln/>
        </p:spPr>
        <p:txBody>
          <a:bodyPr/>
          <a:lstStyle>
            <a:lvl1pPr>
              <a:defRPr/>
            </a:lvl1pPr>
          </a:lstStyle>
          <a:p>
            <a:fld id="{C5F3CFBF-70D3-4C95-BBDC-BA96A73B237C}" type="slidenum">
              <a:rPr lang="en-US" altLang="en-US"/>
              <a:pPr/>
              <a:t>‹#›</a:t>
            </a:fld>
            <a:endParaRPr lang="en-US" altLang="en-US"/>
          </a:p>
        </p:txBody>
      </p:sp>
    </p:spTree>
    <p:extLst>
      <p:ext uri="{BB962C8B-B14F-4D97-AF65-F5344CB8AC3E}">
        <p14:creationId xmlns:p14="http://schemas.microsoft.com/office/powerpoint/2010/main" val="427060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436" y="23042601"/>
            <a:ext cx="26335264" cy="272089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8602436" y="2941134"/>
            <a:ext cx="26335264" cy="19751598"/>
          </a:xfrm>
        </p:spPr>
        <p:txBody>
          <a:bodyPr/>
          <a:lstStyle>
            <a:lvl1pPr marL="0" indent="0">
              <a:buNone/>
              <a:defRPr sz="2800"/>
            </a:lvl1pPr>
            <a:lvl2pPr marL="395889" indent="0">
              <a:buNone/>
              <a:defRPr sz="2400"/>
            </a:lvl2pPr>
            <a:lvl3pPr marL="791779" indent="0">
              <a:buNone/>
              <a:defRPr sz="2100"/>
            </a:lvl3pPr>
            <a:lvl4pPr marL="1187668" indent="0">
              <a:buNone/>
              <a:defRPr sz="1700"/>
            </a:lvl4pPr>
            <a:lvl5pPr marL="1583558" indent="0">
              <a:buNone/>
              <a:defRPr sz="1700"/>
            </a:lvl5pPr>
            <a:lvl6pPr marL="1979447" indent="0">
              <a:buNone/>
              <a:defRPr sz="1700"/>
            </a:lvl6pPr>
            <a:lvl7pPr marL="2375337" indent="0">
              <a:buNone/>
              <a:defRPr sz="1700"/>
            </a:lvl7pPr>
            <a:lvl8pPr marL="2771226" indent="0">
              <a:buNone/>
              <a:defRPr sz="1700"/>
            </a:lvl8pPr>
            <a:lvl9pPr marL="3167116" indent="0">
              <a:buNone/>
              <a:defRPr sz="1700"/>
            </a:lvl9pPr>
          </a:lstStyle>
          <a:p>
            <a:pPr lvl="0"/>
            <a:endParaRPr lang="en-US" noProof="0"/>
          </a:p>
        </p:txBody>
      </p:sp>
      <p:sp>
        <p:nvSpPr>
          <p:cNvPr id="4" name="Text Placeholder 3"/>
          <p:cNvSpPr>
            <a:spLocks noGrp="1"/>
          </p:cNvSpPr>
          <p:nvPr>
            <p:ph type="body" sz="half" idx="2"/>
          </p:nvPr>
        </p:nvSpPr>
        <p:spPr>
          <a:xfrm>
            <a:off x="8602436" y="25763499"/>
            <a:ext cx="26335264" cy="3862503"/>
          </a:xfrm>
        </p:spPr>
        <p:txBody>
          <a:bodyPr/>
          <a:lstStyle>
            <a:lvl1pPr marL="0" indent="0">
              <a:buNone/>
              <a:defRPr sz="1200"/>
            </a:lvl1pPr>
            <a:lvl2pPr marL="395889" indent="0">
              <a:buNone/>
              <a:defRPr sz="1000"/>
            </a:lvl2pPr>
            <a:lvl3pPr marL="791779" indent="0">
              <a:buNone/>
              <a:defRPr sz="900"/>
            </a:lvl3pPr>
            <a:lvl4pPr marL="1187668" indent="0">
              <a:buNone/>
              <a:defRPr sz="800"/>
            </a:lvl4pPr>
            <a:lvl5pPr marL="1583558" indent="0">
              <a:buNone/>
              <a:defRPr sz="800"/>
            </a:lvl5pPr>
            <a:lvl6pPr marL="1979447" indent="0">
              <a:buNone/>
              <a:defRPr sz="800"/>
            </a:lvl6pPr>
            <a:lvl7pPr marL="2375337" indent="0">
              <a:buNone/>
              <a:defRPr sz="800"/>
            </a:lvl7pPr>
            <a:lvl8pPr marL="2771226" indent="0">
              <a:buNone/>
              <a:defRPr sz="800"/>
            </a:lvl8pPr>
            <a:lvl9pPr marL="3167116"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DB5EDF38-F577-4543-8915-F040F456E6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9D9870-387E-4470-82C7-FCF188683D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C7A48E6-036A-4173-82D7-B01712194A70}"/>
              </a:ext>
            </a:extLst>
          </p:cNvPr>
          <p:cNvSpPr>
            <a:spLocks noGrp="1" noChangeArrowheads="1"/>
          </p:cNvSpPr>
          <p:nvPr>
            <p:ph type="sldNum" sz="quarter" idx="12"/>
          </p:nvPr>
        </p:nvSpPr>
        <p:spPr>
          <a:ln/>
        </p:spPr>
        <p:txBody>
          <a:bodyPr/>
          <a:lstStyle>
            <a:lvl1pPr>
              <a:defRPr/>
            </a:lvl1pPr>
          </a:lstStyle>
          <a:p>
            <a:fld id="{BE47C826-4EDF-47AF-9F90-276D5918EA38}" type="slidenum">
              <a:rPr lang="en-US" altLang="en-US"/>
              <a:pPr/>
              <a:t>‹#›</a:t>
            </a:fld>
            <a:endParaRPr lang="en-US" altLang="en-US"/>
          </a:p>
        </p:txBody>
      </p:sp>
    </p:spTree>
    <p:extLst>
      <p:ext uri="{BB962C8B-B14F-4D97-AF65-F5344CB8AC3E}">
        <p14:creationId xmlns:p14="http://schemas.microsoft.com/office/powerpoint/2010/main" val="225730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B39FB2-9548-44B9-9BE5-9D2F0279AC9A}"/>
              </a:ext>
            </a:extLst>
          </p:cNvPr>
          <p:cNvSpPr>
            <a:spLocks noGrp="1" noChangeArrowheads="1"/>
          </p:cNvSpPr>
          <p:nvPr>
            <p:ph type="title"/>
          </p:nvPr>
        </p:nvSpPr>
        <p:spPr bwMode="auto">
          <a:xfrm>
            <a:off x="3290888" y="2925763"/>
            <a:ext cx="373094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2656" tIns="201329" rIns="402656" bIns="20132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B45C6B-7D25-43D7-B97F-8DCE3C51E4DF}"/>
              </a:ext>
            </a:extLst>
          </p:cNvPr>
          <p:cNvSpPr>
            <a:spLocks noGrp="1" noChangeArrowheads="1"/>
          </p:cNvSpPr>
          <p:nvPr>
            <p:ph type="body" idx="1"/>
          </p:nvPr>
        </p:nvSpPr>
        <p:spPr bwMode="auto">
          <a:xfrm>
            <a:off x="3290888" y="9509125"/>
            <a:ext cx="37309425" cy="197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2656" tIns="201329" rIns="402656" bIns="2013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3308D7-69A0-4A29-92DF-04A7B4C6E33D}"/>
              </a:ext>
            </a:extLst>
          </p:cNvPr>
          <p:cNvSpPr>
            <a:spLocks noGrp="1" noChangeArrowheads="1"/>
          </p:cNvSpPr>
          <p:nvPr>
            <p:ph type="dt" sz="half" idx="2"/>
          </p:nvPr>
        </p:nvSpPr>
        <p:spPr bwMode="auto">
          <a:xfrm>
            <a:off x="3290888" y="29992638"/>
            <a:ext cx="9144000" cy="2193925"/>
          </a:xfrm>
          <a:prstGeom prst="rect">
            <a:avLst/>
          </a:prstGeom>
          <a:noFill/>
          <a:ln w="9525">
            <a:noFill/>
            <a:miter lim="800000"/>
            <a:headEnd/>
            <a:tailEnd/>
          </a:ln>
          <a:effectLst/>
        </p:spPr>
        <p:txBody>
          <a:bodyPr vert="horz" wrap="square" lIns="402656" tIns="201329" rIns="402656" bIns="201329" numCol="1" anchor="t" anchorCtr="0" compatLnSpc="1">
            <a:prstTxWarp prst="textNoShape">
              <a:avLst/>
            </a:prstTxWarp>
          </a:bodyPr>
          <a:lstStyle>
            <a:lvl1pPr eaLnBrk="0" hangingPunct="0">
              <a:defRPr sz="6300">
                <a:latin typeface="Times" panose="02020603050405020304" pitchFamily="18" charset="0"/>
                <a:ea typeface="ＭＳ Ｐゴシック" panose="020B0600070205080204" pitchFamily="34" charset="-128"/>
                <a:cs typeface="+mn-cs"/>
              </a:defRPr>
            </a:lvl1pPr>
          </a:lstStyle>
          <a:p>
            <a:pPr>
              <a:defRPr/>
            </a:pPr>
            <a:endParaRPr lang="en-US" altLang="en-US"/>
          </a:p>
        </p:txBody>
      </p:sp>
      <p:sp>
        <p:nvSpPr>
          <p:cNvPr id="1029" name="Rectangle 5">
            <a:extLst>
              <a:ext uri="{FF2B5EF4-FFF2-40B4-BE49-F238E27FC236}">
                <a16:creationId xmlns:a16="http://schemas.microsoft.com/office/drawing/2014/main" id="{9F529EFB-14C0-45FD-8244-A366DFC95913}"/>
              </a:ext>
            </a:extLst>
          </p:cNvPr>
          <p:cNvSpPr>
            <a:spLocks noGrp="1" noChangeArrowheads="1"/>
          </p:cNvSpPr>
          <p:nvPr>
            <p:ph type="ftr" sz="quarter" idx="3"/>
          </p:nvPr>
        </p:nvSpPr>
        <p:spPr bwMode="auto">
          <a:xfrm>
            <a:off x="14997113" y="29992638"/>
            <a:ext cx="13896975" cy="2193925"/>
          </a:xfrm>
          <a:prstGeom prst="rect">
            <a:avLst/>
          </a:prstGeom>
          <a:noFill/>
          <a:ln w="9525">
            <a:noFill/>
            <a:miter lim="800000"/>
            <a:headEnd/>
            <a:tailEnd/>
          </a:ln>
          <a:effectLst/>
        </p:spPr>
        <p:txBody>
          <a:bodyPr vert="horz" wrap="square" lIns="402656" tIns="201329" rIns="402656" bIns="201329" numCol="1" anchor="t" anchorCtr="0" compatLnSpc="1">
            <a:prstTxWarp prst="textNoShape">
              <a:avLst/>
            </a:prstTxWarp>
          </a:bodyPr>
          <a:lstStyle>
            <a:lvl1pPr algn="ctr" eaLnBrk="0" hangingPunct="0">
              <a:defRPr sz="6300">
                <a:latin typeface="Times" panose="02020603050405020304" pitchFamily="18" charset="0"/>
                <a:ea typeface="ＭＳ Ｐゴシック" panose="020B0600070205080204" pitchFamily="34" charset="-128"/>
                <a:cs typeface="+mn-cs"/>
              </a:defRPr>
            </a:lvl1pPr>
          </a:lstStyle>
          <a:p>
            <a:pPr>
              <a:defRPr/>
            </a:pPr>
            <a:endParaRPr lang="en-US" altLang="en-US"/>
          </a:p>
        </p:txBody>
      </p:sp>
      <p:sp>
        <p:nvSpPr>
          <p:cNvPr id="1030" name="Rectangle 6">
            <a:extLst>
              <a:ext uri="{FF2B5EF4-FFF2-40B4-BE49-F238E27FC236}">
                <a16:creationId xmlns:a16="http://schemas.microsoft.com/office/drawing/2014/main" id="{350D187D-A57B-41B2-8C6A-3A2166D74060}"/>
              </a:ext>
            </a:extLst>
          </p:cNvPr>
          <p:cNvSpPr>
            <a:spLocks noGrp="1" noChangeArrowheads="1"/>
          </p:cNvSpPr>
          <p:nvPr>
            <p:ph type="sldNum" sz="quarter" idx="4"/>
          </p:nvPr>
        </p:nvSpPr>
        <p:spPr bwMode="auto">
          <a:xfrm>
            <a:off x="31456313" y="29992638"/>
            <a:ext cx="9144000" cy="2193925"/>
          </a:xfrm>
          <a:prstGeom prst="rect">
            <a:avLst/>
          </a:prstGeom>
          <a:noFill/>
          <a:ln w="9525">
            <a:noFill/>
            <a:miter lim="800000"/>
            <a:headEnd/>
            <a:tailEnd/>
          </a:ln>
          <a:effectLst/>
        </p:spPr>
        <p:txBody>
          <a:bodyPr vert="horz" wrap="square" lIns="402656" tIns="201329" rIns="402656" bIns="201329" numCol="1" anchor="t" anchorCtr="0" compatLnSpc="1">
            <a:prstTxWarp prst="textNoShape">
              <a:avLst/>
            </a:prstTxWarp>
          </a:bodyPr>
          <a:lstStyle>
            <a:lvl1pPr algn="r">
              <a:defRPr sz="6300">
                <a:latin typeface="Times" panose="02020603050405020304" pitchFamily="18" charset="0"/>
              </a:defRPr>
            </a:lvl1pPr>
          </a:lstStyle>
          <a:p>
            <a:fld id="{AA4B79B9-19B4-43BA-83D3-BB5446F2E7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24313" rtl="0" eaLnBrk="0" fontAlgn="base" hangingPunct="0">
        <a:spcBef>
          <a:spcPct val="0"/>
        </a:spcBef>
        <a:spcAft>
          <a:spcPct val="0"/>
        </a:spcAft>
        <a:defRPr sz="19400">
          <a:solidFill>
            <a:schemeClr val="tx2"/>
          </a:solidFill>
          <a:latin typeface="+mj-lt"/>
          <a:ea typeface="MS PGothic" panose="020B0600070205080204" pitchFamily="34" charset="-128"/>
          <a:cs typeface="MS PGothic" pitchFamily="34" charset="-128"/>
        </a:defRPr>
      </a:lvl1pPr>
      <a:lvl2pPr algn="ctr" defTabSz="4024313" rtl="0" eaLnBrk="0" fontAlgn="base" hangingPunct="0">
        <a:spcBef>
          <a:spcPct val="0"/>
        </a:spcBef>
        <a:spcAft>
          <a:spcPct val="0"/>
        </a:spcAft>
        <a:defRPr sz="19400">
          <a:solidFill>
            <a:schemeClr val="tx2"/>
          </a:solidFill>
          <a:latin typeface="Times" pitchFamily="-111" charset="0"/>
          <a:ea typeface="MS PGothic" panose="020B0600070205080204" pitchFamily="34" charset="-128"/>
          <a:cs typeface="MS PGothic" pitchFamily="34" charset="-128"/>
        </a:defRPr>
      </a:lvl2pPr>
      <a:lvl3pPr algn="ctr" defTabSz="4024313" rtl="0" eaLnBrk="0" fontAlgn="base" hangingPunct="0">
        <a:spcBef>
          <a:spcPct val="0"/>
        </a:spcBef>
        <a:spcAft>
          <a:spcPct val="0"/>
        </a:spcAft>
        <a:defRPr sz="19400">
          <a:solidFill>
            <a:schemeClr val="tx2"/>
          </a:solidFill>
          <a:latin typeface="Times" pitchFamily="-111" charset="0"/>
          <a:ea typeface="MS PGothic" panose="020B0600070205080204" pitchFamily="34" charset="-128"/>
          <a:cs typeface="MS PGothic" pitchFamily="34" charset="-128"/>
        </a:defRPr>
      </a:lvl3pPr>
      <a:lvl4pPr algn="ctr" defTabSz="4024313" rtl="0" eaLnBrk="0" fontAlgn="base" hangingPunct="0">
        <a:spcBef>
          <a:spcPct val="0"/>
        </a:spcBef>
        <a:spcAft>
          <a:spcPct val="0"/>
        </a:spcAft>
        <a:defRPr sz="19400">
          <a:solidFill>
            <a:schemeClr val="tx2"/>
          </a:solidFill>
          <a:latin typeface="Times" pitchFamily="-111" charset="0"/>
          <a:ea typeface="MS PGothic" panose="020B0600070205080204" pitchFamily="34" charset="-128"/>
          <a:cs typeface="MS PGothic" pitchFamily="34" charset="-128"/>
        </a:defRPr>
      </a:lvl4pPr>
      <a:lvl5pPr algn="ctr" defTabSz="4024313" rtl="0" eaLnBrk="0" fontAlgn="base" hangingPunct="0">
        <a:spcBef>
          <a:spcPct val="0"/>
        </a:spcBef>
        <a:spcAft>
          <a:spcPct val="0"/>
        </a:spcAft>
        <a:defRPr sz="19400">
          <a:solidFill>
            <a:schemeClr val="tx2"/>
          </a:solidFill>
          <a:latin typeface="Times" pitchFamily="-111" charset="0"/>
          <a:ea typeface="MS PGothic" panose="020B0600070205080204" pitchFamily="34" charset="-128"/>
          <a:cs typeface="MS PGothic" pitchFamily="34" charset="-128"/>
        </a:defRPr>
      </a:lvl5pPr>
      <a:lvl6pPr marL="395889" algn="ctr" defTabSz="4024876" rtl="0" fontAlgn="base">
        <a:spcBef>
          <a:spcPct val="0"/>
        </a:spcBef>
        <a:spcAft>
          <a:spcPct val="0"/>
        </a:spcAft>
        <a:defRPr sz="19400">
          <a:solidFill>
            <a:schemeClr val="tx2"/>
          </a:solidFill>
          <a:latin typeface="Times" pitchFamily="-111" charset="0"/>
        </a:defRPr>
      </a:lvl6pPr>
      <a:lvl7pPr marL="791779" algn="ctr" defTabSz="4024876" rtl="0" fontAlgn="base">
        <a:spcBef>
          <a:spcPct val="0"/>
        </a:spcBef>
        <a:spcAft>
          <a:spcPct val="0"/>
        </a:spcAft>
        <a:defRPr sz="19400">
          <a:solidFill>
            <a:schemeClr val="tx2"/>
          </a:solidFill>
          <a:latin typeface="Times" pitchFamily="-111" charset="0"/>
        </a:defRPr>
      </a:lvl7pPr>
      <a:lvl8pPr marL="1187668" algn="ctr" defTabSz="4024876" rtl="0" fontAlgn="base">
        <a:spcBef>
          <a:spcPct val="0"/>
        </a:spcBef>
        <a:spcAft>
          <a:spcPct val="0"/>
        </a:spcAft>
        <a:defRPr sz="19400">
          <a:solidFill>
            <a:schemeClr val="tx2"/>
          </a:solidFill>
          <a:latin typeface="Times" pitchFamily="-111" charset="0"/>
        </a:defRPr>
      </a:lvl8pPr>
      <a:lvl9pPr marL="1583558" algn="ctr" defTabSz="4024876" rtl="0" fontAlgn="base">
        <a:spcBef>
          <a:spcPct val="0"/>
        </a:spcBef>
        <a:spcAft>
          <a:spcPct val="0"/>
        </a:spcAft>
        <a:defRPr sz="19400">
          <a:solidFill>
            <a:schemeClr val="tx2"/>
          </a:solidFill>
          <a:latin typeface="Times" pitchFamily="-111" charset="0"/>
        </a:defRPr>
      </a:lvl9pPr>
    </p:titleStyle>
    <p:bodyStyle>
      <a:lvl1pPr marL="1506538" indent="-1506538" algn="l" defTabSz="4024313" rtl="0" eaLnBrk="0" fontAlgn="base" hangingPunct="0">
        <a:spcBef>
          <a:spcPct val="20000"/>
        </a:spcBef>
        <a:spcAft>
          <a:spcPct val="0"/>
        </a:spcAft>
        <a:buChar char="•"/>
        <a:defRPr sz="13900">
          <a:solidFill>
            <a:schemeClr val="tx1"/>
          </a:solidFill>
          <a:latin typeface="+mn-lt"/>
          <a:ea typeface="MS PGothic" panose="020B0600070205080204" pitchFamily="34" charset="-128"/>
          <a:cs typeface="MS PGothic" pitchFamily="34" charset="-128"/>
        </a:defRPr>
      </a:lvl1pPr>
      <a:lvl2pPr marL="3273425" indent="-1258888" algn="l" defTabSz="4024313" rtl="0" eaLnBrk="0" fontAlgn="base" hangingPunct="0">
        <a:spcBef>
          <a:spcPct val="20000"/>
        </a:spcBef>
        <a:spcAft>
          <a:spcPct val="0"/>
        </a:spcAft>
        <a:buChar char="–"/>
        <a:defRPr sz="12100">
          <a:solidFill>
            <a:schemeClr val="tx1"/>
          </a:solidFill>
          <a:latin typeface="+mn-lt"/>
          <a:ea typeface="MS PGothic" panose="020B0600070205080204" pitchFamily="34" charset="-128"/>
        </a:defRPr>
      </a:lvl2pPr>
      <a:lvl3pPr marL="5032375" indent="-1006475" algn="l" defTabSz="4024313" rtl="0" eaLnBrk="0" fontAlgn="base" hangingPunct="0">
        <a:spcBef>
          <a:spcPct val="20000"/>
        </a:spcBef>
        <a:spcAft>
          <a:spcPct val="0"/>
        </a:spcAft>
        <a:buChar char="•"/>
        <a:defRPr sz="10400">
          <a:solidFill>
            <a:schemeClr val="tx1"/>
          </a:solidFill>
          <a:latin typeface="+mn-lt"/>
          <a:ea typeface="MS PGothic" panose="020B0600070205080204" pitchFamily="34" charset="-128"/>
        </a:defRPr>
      </a:lvl3pPr>
      <a:lvl4pPr marL="7046913" indent="-1006475" algn="l" defTabSz="4024313" rtl="0" eaLnBrk="0" fontAlgn="base" hangingPunct="0">
        <a:spcBef>
          <a:spcPct val="20000"/>
        </a:spcBef>
        <a:spcAft>
          <a:spcPct val="0"/>
        </a:spcAft>
        <a:buChar char="–"/>
        <a:defRPr sz="9000">
          <a:solidFill>
            <a:schemeClr val="tx1"/>
          </a:solidFill>
          <a:latin typeface="+mn-lt"/>
          <a:ea typeface="MS PGothic" panose="020B0600070205080204" pitchFamily="34" charset="-128"/>
        </a:defRPr>
      </a:lvl4pPr>
      <a:lvl5pPr marL="9055100" indent="-1000125" algn="l" defTabSz="4024313" rtl="0" eaLnBrk="0" fontAlgn="base" hangingPunct="0">
        <a:spcBef>
          <a:spcPct val="20000"/>
        </a:spcBef>
        <a:spcAft>
          <a:spcPct val="0"/>
        </a:spcAft>
        <a:buChar char="»"/>
        <a:defRPr sz="9000">
          <a:solidFill>
            <a:schemeClr val="tx1"/>
          </a:solidFill>
          <a:latin typeface="+mn-lt"/>
          <a:ea typeface="MS PGothic" panose="020B0600070205080204" pitchFamily="34" charset="-128"/>
        </a:defRPr>
      </a:lvl5pPr>
      <a:lvl6pPr marL="9451861" indent="-1000721" algn="l" defTabSz="4024876" rtl="0" fontAlgn="base">
        <a:spcBef>
          <a:spcPct val="20000"/>
        </a:spcBef>
        <a:spcAft>
          <a:spcPct val="0"/>
        </a:spcAft>
        <a:buChar char="»"/>
        <a:defRPr sz="9000">
          <a:solidFill>
            <a:schemeClr val="tx1"/>
          </a:solidFill>
          <a:latin typeface="+mn-lt"/>
          <a:ea typeface="ＭＳ Ｐゴシック" pitchFamily="-111" charset="-128"/>
        </a:defRPr>
      </a:lvl6pPr>
      <a:lvl7pPr marL="9847751" indent="-1000721" algn="l" defTabSz="4024876" rtl="0" fontAlgn="base">
        <a:spcBef>
          <a:spcPct val="20000"/>
        </a:spcBef>
        <a:spcAft>
          <a:spcPct val="0"/>
        </a:spcAft>
        <a:buChar char="»"/>
        <a:defRPr sz="9000">
          <a:solidFill>
            <a:schemeClr val="tx1"/>
          </a:solidFill>
          <a:latin typeface="+mn-lt"/>
          <a:ea typeface="ＭＳ Ｐゴシック" pitchFamily="-111" charset="-128"/>
        </a:defRPr>
      </a:lvl7pPr>
      <a:lvl8pPr marL="10243640" indent="-1000721" algn="l" defTabSz="4024876" rtl="0" fontAlgn="base">
        <a:spcBef>
          <a:spcPct val="20000"/>
        </a:spcBef>
        <a:spcAft>
          <a:spcPct val="0"/>
        </a:spcAft>
        <a:buChar char="»"/>
        <a:defRPr sz="9000">
          <a:solidFill>
            <a:schemeClr val="tx1"/>
          </a:solidFill>
          <a:latin typeface="+mn-lt"/>
          <a:ea typeface="ＭＳ Ｐゴシック" pitchFamily="-111" charset="-128"/>
        </a:defRPr>
      </a:lvl8pPr>
      <a:lvl9pPr marL="10639530" indent="-1000721" algn="l" defTabSz="4024876" rtl="0" fontAlgn="base">
        <a:spcBef>
          <a:spcPct val="20000"/>
        </a:spcBef>
        <a:spcAft>
          <a:spcPct val="0"/>
        </a:spcAft>
        <a:buChar char="»"/>
        <a:defRPr sz="9000">
          <a:solidFill>
            <a:schemeClr val="tx1"/>
          </a:solidFill>
          <a:latin typeface="+mn-lt"/>
          <a:ea typeface="ＭＳ Ｐゴシック" pitchFamily="-111" charset="-128"/>
        </a:defRPr>
      </a:lvl9pPr>
    </p:bodyStyle>
    <p:otherStyle>
      <a:defPPr>
        <a:defRPr lang="en-US"/>
      </a:defPPr>
      <a:lvl1pPr marL="0" algn="l" defTabSz="395889" rtl="0" eaLnBrk="1" latinLnBrk="0" hangingPunct="1">
        <a:defRPr sz="1600" kern="1200">
          <a:solidFill>
            <a:schemeClr val="tx1"/>
          </a:solidFill>
          <a:latin typeface="+mn-lt"/>
          <a:ea typeface="+mn-ea"/>
          <a:cs typeface="+mn-cs"/>
        </a:defRPr>
      </a:lvl1pPr>
      <a:lvl2pPr marL="395889" algn="l" defTabSz="395889" rtl="0" eaLnBrk="1" latinLnBrk="0" hangingPunct="1">
        <a:defRPr sz="1600" kern="1200">
          <a:solidFill>
            <a:schemeClr val="tx1"/>
          </a:solidFill>
          <a:latin typeface="+mn-lt"/>
          <a:ea typeface="+mn-ea"/>
          <a:cs typeface="+mn-cs"/>
        </a:defRPr>
      </a:lvl2pPr>
      <a:lvl3pPr marL="791779" algn="l" defTabSz="395889" rtl="0" eaLnBrk="1" latinLnBrk="0" hangingPunct="1">
        <a:defRPr sz="1600" kern="1200">
          <a:solidFill>
            <a:schemeClr val="tx1"/>
          </a:solidFill>
          <a:latin typeface="+mn-lt"/>
          <a:ea typeface="+mn-ea"/>
          <a:cs typeface="+mn-cs"/>
        </a:defRPr>
      </a:lvl3pPr>
      <a:lvl4pPr marL="1187668" algn="l" defTabSz="395889" rtl="0" eaLnBrk="1" latinLnBrk="0" hangingPunct="1">
        <a:defRPr sz="1600" kern="1200">
          <a:solidFill>
            <a:schemeClr val="tx1"/>
          </a:solidFill>
          <a:latin typeface="+mn-lt"/>
          <a:ea typeface="+mn-ea"/>
          <a:cs typeface="+mn-cs"/>
        </a:defRPr>
      </a:lvl4pPr>
      <a:lvl5pPr marL="1583558" algn="l" defTabSz="395889" rtl="0" eaLnBrk="1" latinLnBrk="0" hangingPunct="1">
        <a:defRPr sz="1600" kern="1200">
          <a:solidFill>
            <a:schemeClr val="tx1"/>
          </a:solidFill>
          <a:latin typeface="+mn-lt"/>
          <a:ea typeface="+mn-ea"/>
          <a:cs typeface="+mn-cs"/>
        </a:defRPr>
      </a:lvl5pPr>
      <a:lvl6pPr marL="1979447" algn="l" defTabSz="395889" rtl="0" eaLnBrk="1" latinLnBrk="0" hangingPunct="1">
        <a:defRPr sz="1600" kern="1200">
          <a:solidFill>
            <a:schemeClr val="tx1"/>
          </a:solidFill>
          <a:latin typeface="+mn-lt"/>
          <a:ea typeface="+mn-ea"/>
          <a:cs typeface="+mn-cs"/>
        </a:defRPr>
      </a:lvl6pPr>
      <a:lvl7pPr marL="2375337" algn="l" defTabSz="395889" rtl="0" eaLnBrk="1" latinLnBrk="0" hangingPunct="1">
        <a:defRPr sz="1600" kern="1200">
          <a:solidFill>
            <a:schemeClr val="tx1"/>
          </a:solidFill>
          <a:latin typeface="+mn-lt"/>
          <a:ea typeface="+mn-ea"/>
          <a:cs typeface="+mn-cs"/>
        </a:defRPr>
      </a:lvl7pPr>
      <a:lvl8pPr marL="2771226" algn="l" defTabSz="395889" rtl="0" eaLnBrk="1" latinLnBrk="0" hangingPunct="1">
        <a:defRPr sz="1600" kern="1200">
          <a:solidFill>
            <a:schemeClr val="tx1"/>
          </a:solidFill>
          <a:latin typeface="+mn-lt"/>
          <a:ea typeface="+mn-ea"/>
          <a:cs typeface="+mn-cs"/>
        </a:defRPr>
      </a:lvl8pPr>
      <a:lvl9pPr marL="3167116" algn="l" defTabSz="39588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1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3.jpeg"/><Relationship Id="rId12" Type="http://schemas.openxmlformats.org/officeDocument/2006/relationships/image" Target="../media/image8.png"/><Relationship Id="rId17"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http://about:blank" TargetMode="External"/><Relationship Id="rId15" Type="http://schemas.openxmlformats.org/officeDocument/2006/relationships/image" Target="../media/image11.jpeg"/><Relationship Id="rId10" Type="http://schemas.openxmlformats.org/officeDocument/2006/relationships/image" Target="../media/image6.jpeg"/><Relationship Id="rId19" Type="http://schemas.openxmlformats.org/officeDocument/2006/relationships/image" Target="../media/image15.png"/><Relationship Id="rId4" Type="http://schemas.openxmlformats.org/officeDocument/2006/relationships/hyperlink" Target="https://doi.org/10.1016/B978-012741550-5/50020-9" TargetMode="External"/><Relationship Id="rId9" Type="http://schemas.openxmlformats.org/officeDocument/2006/relationships/image" Target="../media/image5.jpe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3115D224-5C56-43BA-8757-8857ADB27CFD}"/>
              </a:ext>
            </a:extLst>
          </p:cNvPr>
          <p:cNvSpPr txBox="1">
            <a:spLocks noChangeArrowheads="1"/>
          </p:cNvSpPr>
          <p:nvPr/>
        </p:nvSpPr>
        <p:spPr bwMode="auto">
          <a:xfrm>
            <a:off x="3915093" y="1392555"/>
            <a:ext cx="36642675" cy="319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175" tIns="39587" rIns="79175" bIns="39587" anchor="t">
            <a:spAutoFit/>
          </a:bodyPr>
          <a:lstStyle>
            <a:lvl1pPr defTabSz="792163">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defTabSz="792163">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defTabSz="792163">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lgn="ctr">
              <a:buNone/>
            </a:pPr>
            <a:r>
              <a:rPr lang="en-US" sz="5400" dirty="0">
                <a:latin typeface="Times"/>
                <a:ea typeface="MS PGothic"/>
                <a:cs typeface="Times"/>
              </a:rPr>
              <a:t>Hydrobiological Indicators of Pollution in the </a:t>
            </a:r>
            <a:r>
              <a:rPr lang="en-US" sz="5400" dirty="0" err="1">
                <a:latin typeface="Times"/>
                <a:ea typeface="MS PGothic"/>
                <a:cs typeface="Times"/>
              </a:rPr>
              <a:t>Sparkill</a:t>
            </a:r>
            <a:r>
              <a:rPr lang="en-US" sz="5400" dirty="0">
                <a:latin typeface="Times"/>
                <a:ea typeface="MS PGothic"/>
                <a:cs typeface="Times"/>
              </a:rPr>
              <a:t> Creek of Blauvelt</a:t>
            </a:r>
            <a:endParaRPr lang="en-US" sz="3200" dirty="0">
              <a:ea typeface="MS PGothic"/>
              <a:cs typeface="Times"/>
            </a:endParaRPr>
          </a:p>
          <a:p>
            <a:pPr algn="ctr">
              <a:spcBef>
                <a:spcPct val="0"/>
              </a:spcBef>
              <a:buNone/>
            </a:pPr>
            <a:r>
              <a:rPr lang="en-US" altLang="en-US" sz="4800" dirty="0">
                <a:latin typeface="Arial"/>
                <a:ea typeface="MS PGothic"/>
                <a:cs typeface="Arial"/>
              </a:rPr>
              <a:t>Luke Friedman and </a:t>
            </a:r>
            <a:r>
              <a:rPr lang="en-US" sz="4800" dirty="0">
                <a:latin typeface="Arial"/>
                <a:ea typeface="MS PGothic"/>
                <a:cs typeface="Times"/>
              </a:rPr>
              <a:t>Louis Levine</a:t>
            </a:r>
            <a:r>
              <a:rPr lang="en-US" altLang="en-US" sz="4800" dirty="0">
                <a:latin typeface="Arial"/>
                <a:ea typeface="MS PGothic"/>
                <a:cs typeface="Arial"/>
              </a:rPr>
              <a:t>, Dominican College</a:t>
            </a:r>
          </a:p>
          <a:p>
            <a:pPr algn="ctr">
              <a:spcBef>
                <a:spcPct val="0"/>
              </a:spcBef>
              <a:buFontTx/>
              <a:buNone/>
            </a:pPr>
            <a:r>
              <a:rPr lang="en-US" altLang="en-US" sz="4800" dirty="0">
                <a:latin typeface="Arial"/>
                <a:ea typeface="MS PGothic"/>
                <a:cs typeface="Arial"/>
              </a:rPr>
              <a:t>Advisor Dr. Regina Alvarez</a:t>
            </a:r>
          </a:p>
          <a:p>
            <a:pPr algn="ctr">
              <a:spcBef>
                <a:spcPts val="1738"/>
              </a:spcBef>
              <a:buNone/>
            </a:pPr>
            <a:r>
              <a:rPr lang="en-US" altLang="en-US" sz="3800" i="1" dirty="0">
                <a:latin typeface="Arial"/>
                <a:ea typeface="MS PGothic"/>
                <a:cs typeface="Arial"/>
              </a:rPr>
              <a:t>  </a:t>
            </a:r>
            <a:endParaRPr lang="en-US" altLang="en-US" sz="3600" i="1" dirty="0">
              <a:latin typeface="Arial" panose="020B0604020202020204" pitchFamily="34" charset="0"/>
            </a:endParaRPr>
          </a:p>
        </p:txBody>
      </p:sp>
      <p:sp>
        <p:nvSpPr>
          <p:cNvPr id="3075" name="Rectangle 3">
            <a:extLst>
              <a:ext uri="{FF2B5EF4-FFF2-40B4-BE49-F238E27FC236}">
                <a16:creationId xmlns:a16="http://schemas.microsoft.com/office/drawing/2014/main" id="{DD403167-B107-4B65-96FD-E200E34BE4F7}"/>
              </a:ext>
            </a:extLst>
          </p:cNvPr>
          <p:cNvSpPr>
            <a:spLocks noChangeArrowheads="1"/>
          </p:cNvSpPr>
          <p:nvPr/>
        </p:nvSpPr>
        <p:spPr bwMode="auto">
          <a:xfrm>
            <a:off x="704850" y="508000"/>
            <a:ext cx="42511663" cy="40513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79178" tIns="39589" rIns="79178" bIns="39589" anchor="ct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100">
              <a:latin typeface="Arial" panose="020B0604020202020204" pitchFamily="34" charset="0"/>
            </a:endParaRPr>
          </a:p>
        </p:txBody>
      </p:sp>
      <p:sp>
        <p:nvSpPr>
          <p:cNvPr id="3076" name="Rectangle 65">
            <a:extLst>
              <a:ext uri="{FF2B5EF4-FFF2-40B4-BE49-F238E27FC236}">
                <a16:creationId xmlns:a16="http://schemas.microsoft.com/office/drawing/2014/main" id="{3FE735EC-A66B-4772-813B-5E6E456E8EFA}"/>
              </a:ext>
            </a:extLst>
          </p:cNvPr>
          <p:cNvSpPr>
            <a:spLocks noChangeArrowheads="1"/>
          </p:cNvSpPr>
          <p:nvPr/>
        </p:nvSpPr>
        <p:spPr bwMode="auto">
          <a:xfrm>
            <a:off x="877888" y="5522913"/>
            <a:ext cx="13228637" cy="269652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79178" tIns="39589" rIns="79178" bIns="39589" anchor="ct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100">
              <a:latin typeface="Arial" panose="020B0604020202020204" pitchFamily="34" charset="0"/>
            </a:endParaRPr>
          </a:p>
        </p:txBody>
      </p:sp>
      <p:sp>
        <p:nvSpPr>
          <p:cNvPr id="3077" name="Rectangle 708">
            <a:extLst>
              <a:ext uri="{FF2B5EF4-FFF2-40B4-BE49-F238E27FC236}">
                <a16:creationId xmlns:a16="http://schemas.microsoft.com/office/drawing/2014/main" id="{8A599C17-0E1B-413E-89D4-5F7E20BA6F12}"/>
              </a:ext>
            </a:extLst>
          </p:cNvPr>
          <p:cNvSpPr>
            <a:spLocks noChangeArrowheads="1"/>
          </p:cNvSpPr>
          <p:nvPr/>
        </p:nvSpPr>
        <p:spPr bwMode="auto">
          <a:xfrm>
            <a:off x="14309725" y="6858000"/>
            <a:ext cx="14270038" cy="256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lIns="79178" tIns="39589" rIns="79178" bIns="39589" anchor="ct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100">
              <a:latin typeface="Arial" panose="020B0604020202020204" pitchFamily="34" charset="0"/>
            </a:endParaRPr>
          </a:p>
        </p:txBody>
      </p:sp>
      <p:sp>
        <p:nvSpPr>
          <p:cNvPr id="3078" name="Text Box 698">
            <a:extLst>
              <a:ext uri="{FF2B5EF4-FFF2-40B4-BE49-F238E27FC236}">
                <a16:creationId xmlns:a16="http://schemas.microsoft.com/office/drawing/2014/main" id="{C3838865-471F-4211-809E-C268F80B0549}"/>
              </a:ext>
            </a:extLst>
          </p:cNvPr>
          <p:cNvSpPr txBox="1">
            <a:spLocks noChangeArrowheads="1"/>
          </p:cNvSpPr>
          <p:nvPr/>
        </p:nvSpPr>
        <p:spPr bwMode="auto">
          <a:xfrm>
            <a:off x="21029391" y="10349812"/>
            <a:ext cx="1389538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175" tIns="39587" rIns="79175" bIns="39587">
            <a:spAutoFit/>
          </a:bodyPr>
          <a:lstStyle>
            <a:lvl1pPr defTabSz="792163">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defTabSz="792163">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defTabSz="792163">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4800" b="1" u="sng" dirty="0">
                <a:latin typeface="Arial" panose="020B0604020202020204" pitchFamily="34" charset="0"/>
              </a:rPr>
              <a:t>Observations</a:t>
            </a:r>
          </a:p>
        </p:txBody>
      </p:sp>
      <p:sp>
        <p:nvSpPr>
          <p:cNvPr id="3079" name="TextBox 188">
            <a:extLst>
              <a:ext uri="{FF2B5EF4-FFF2-40B4-BE49-F238E27FC236}">
                <a16:creationId xmlns:a16="http://schemas.microsoft.com/office/drawing/2014/main" id="{52CC155B-598C-4056-9764-884CF5630D7E}"/>
              </a:ext>
            </a:extLst>
          </p:cNvPr>
          <p:cNvSpPr txBox="1">
            <a:spLocks noChangeArrowheads="1"/>
          </p:cNvSpPr>
          <p:nvPr/>
        </p:nvSpPr>
        <p:spPr bwMode="auto">
          <a:xfrm>
            <a:off x="24540285" y="27745689"/>
            <a:ext cx="99758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178" tIns="39589" rIns="79178" bIns="39589" anchor="t">
            <a:spAutoFit/>
          </a:bodyP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4300" b="1" dirty="0">
                <a:latin typeface="Arial"/>
                <a:ea typeface="MS PGothic"/>
                <a:cs typeface="Arial"/>
              </a:rPr>
              <a:t>Summary and Conclusions</a:t>
            </a:r>
            <a:endParaRPr lang="en-US" altLang="en-US" sz="4300" b="1" dirty="0">
              <a:latin typeface="Arial" panose="020B0604020202020204" pitchFamily="34" charset="0"/>
            </a:endParaRPr>
          </a:p>
        </p:txBody>
      </p:sp>
      <p:pic>
        <p:nvPicPr>
          <p:cNvPr id="3080" name="Picture 1">
            <a:extLst>
              <a:ext uri="{FF2B5EF4-FFF2-40B4-BE49-F238E27FC236}">
                <a16:creationId xmlns:a16="http://schemas.microsoft.com/office/drawing/2014/main" id="{644898D2-CD31-4B57-910A-97C8DAF4F1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7236" y="1412095"/>
            <a:ext cx="6173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ectangle 708">
            <a:extLst>
              <a:ext uri="{FF2B5EF4-FFF2-40B4-BE49-F238E27FC236}">
                <a16:creationId xmlns:a16="http://schemas.microsoft.com/office/drawing/2014/main" id="{6A0B1430-6342-4F2C-AEE5-864B0A0BA03B}"/>
              </a:ext>
            </a:extLst>
          </p:cNvPr>
          <p:cNvSpPr>
            <a:spLocks noChangeArrowheads="1"/>
          </p:cNvSpPr>
          <p:nvPr/>
        </p:nvSpPr>
        <p:spPr bwMode="auto">
          <a:xfrm>
            <a:off x="28760738" y="6946900"/>
            <a:ext cx="14211300" cy="171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lIns="79178" tIns="39589" rIns="79178" bIns="39589" anchor="ct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100">
              <a:latin typeface="Arial" panose="020B0604020202020204" pitchFamily="34" charset="0"/>
            </a:endParaRPr>
          </a:p>
        </p:txBody>
      </p:sp>
      <p:sp>
        <p:nvSpPr>
          <p:cNvPr id="3082" name="Rectangle 708">
            <a:extLst>
              <a:ext uri="{FF2B5EF4-FFF2-40B4-BE49-F238E27FC236}">
                <a16:creationId xmlns:a16="http://schemas.microsoft.com/office/drawing/2014/main" id="{B2CD361A-B2BF-4B41-93F1-2EEE10F55429}"/>
              </a:ext>
            </a:extLst>
          </p:cNvPr>
          <p:cNvSpPr>
            <a:spLocks noChangeArrowheads="1"/>
          </p:cNvSpPr>
          <p:nvPr/>
        </p:nvSpPr>
        <p:spPr bwMode="auto">
          <a:xfrm>
            <a:off x="31438850" y="25244425"/>
            <a:ext cx="14193837" cy="827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lIns="79178" tIns="39589" rIns="79178" bIns="39589" anchor="ct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100">
              <a:latin typeface="Arial" panose="020B0604020202020204" pitchFamily="34" charset="0"/>
            </a:endParaRPr>
          </a:p>
        </p:txBody>
      </p:sp>
      <p:sp>
        <p:nvSpPr>
          <p:cNvPr id="3083" name="TextBox 188">
            <a:extLst>
              <a:ext uri="{FF2B5EF4-FFF2-40B4-BE49-F238E27FC236}">
                <a16:creationId xmlns:a16="http://schemas.microsoft.com/office/drawing/2014/main" id="{AE7E8496-82BE-4A5B-A02C-1AB49BD000E4}"/>
              </a:ext>
            </a:extLst>
          </p:cNvPr>
          <p:cNvSpPr txBox="1">
            <a:spLocks noChangeArrowheads="1"/>
          </p:cNvSpPr>
          <p:nvPr/>
        </p:nvSpPr>
        <p:spPr bwMode="auto">
          <a:xfrm>
            <a:off x="29919719" y="30974176"/>
            <a:ext cx="13581887" cy="278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178" tIns="39589" rIns="79178" bIns="39589" anchor="t">
            <a:spAutoFit/>
          </a:bodyP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None/>
            </a:pPr>
            <a:r>
              <a:rPr lang="en-US" altLang="en-US" sz="2000" dirty="0">
                <a:latin typeface="Arial"/>
                <a:ea typeface="MS PGothic"/>
                <a:cs typeface="Arial"/>
              </a:rPr>
              <a:t>References: </a:t>
            </a:r>
            <a:endParaRPr lang="en-US" sz="1000" i="1" dirty="0">
              <a:solidFill>
                <a:srgbClr val="FF0000"/>
              </a:solidFill>
              <a:latin typeface="Times"/>
              <a:cs typeface="Times"/>
            </a:endParaRPr>
          </a:p>
          <a:p>
            <a:pPr marL="171450" indent="-171450">
              <a:spcBef>
                <a:spcPct val="0"/>
              </a:spcBef>
              <a:buFont typeface="Arial"/>
              <a:buChar char="•"/>
            </a:pPr>
            <a:r>
              <a:rPr lang="en-US" sz="1000" dirty="0">
                <a:latin typeface="Times"/>
                <a:ea typeface="MS PGothic"/>
                <a:cs typeface="Times"/>
              </a:rPr>
              <a:t>Jafari, N.G. and </a:t>
            </a:r>
            <a:r>
              <a:rPr lang="en-US" sz="1000" dirty="0" err="1">
                <a:latin typeface="Times"/>
                <a:ea typeface="MS PGothic"/>
                <a:cs typeface="Times"/>
              </a:rPr>
              <a:t>Gunale</a:t>
            </a:r>
            <a:r>
              <a:rPr lang="en-US" sz="1000" dirty="0">
                <a:latin typeface="Times"/>
                <a:ea typeface="MS PGothic"/>
                <a:cs typeface="Times"/>
              </a:rPr>
              <a:t> Y.R. 2006. Hydrobiological study of algae of an urban freshwater river, J. Appl. Sci. Environ. Mgt., 10(2): 153-158. </a:t>
            </a:r>
            <a:endParaRPr lang="en-US" dirty="0"/>
          </a:p>
          <a:p>
            <a:pPr marL="171450" indent="-171450">
              <a:spcBef>
                <a:spcPct val="0"/>
              </a:spcBef>
              <a:buFont typeface="Arial"/>
              <a:buChar char="•"/>
            </a:pPr>
            <a:r>
              <a:rPr lang="en-US" sz="1000" dirty="0">
                <a:latin typeface="Times"/>
                <a:ea typeface="MS PGothic"/>
                <a:cs typeface="Times"/>
              </a:rPr>
              <a:t>Jahn, R. and Schmid, A. (2007) Revision of the brackish-freshwater diatom genus </a:t>
            </a:r>
            <a:r>
              <a:rPr lang="en-US" sz="1000" dirty="0" err="1">
                <a:latin typeface="Times"/>
                <a:ea typeface="MS PGothic"/>
                <a:cs typeface="Times"/>
              </a:rPr>
              <a:t>Bacillaria</a:t>
            </a:r>
            <a:r>
              <a:rPr lang="en-US" sz="1000" dirty="0">
                <a:latin typeface="Times"/>
                <a:ea typeface="MS PGothic"/>
                <a:cs typeface="Times"/>
              </a:rPr>
              <a:t> Gmelin (Bacillariophyta) with the description of a new variety and two new species European Journal of Phycology 42(3): 295-312</a:t>
            </a:r>
            <a:endParaRPr lang="en-US" dirty="0"/>
          </a:p>
          <a:p>
            <a:pPr marL="171450" indent="-171450">
              <a:spcBef>
                <a:spcPct val="0"/>
              </a:spcBef>
              <a:buFont typeface="Arial"/>
              <a:buChar char="•"/>
            </a:pPr>
            <a:r>
              <a:rPr lang="en-US" sz="1000" dirty="0">
                <a:latin typeface="Times"/>
                <a:ea typeface="MS PGothic"/>
                <a:cs typeface="Times"/>
              </a:rPr>
              <a:t>Lowe, Rex L.  In Aquatic Ecology, Freshwater Algae of North America, Academic Press, 2003, Pages 669-684, ISBN 9780127415505, </a:t>
            </a:r>
            <a:r>
              <a:rPr lang="en-US" sz="1000" dirty="0">
                <a:latin typeface="Times"/>
                <a:ea typeface="MS PGothic"/>
                <a:cs typeface="Times"/>
                <a:hlinkClick r:id="rId4"/>
              </a:rPr>
              <a:t>https://doi.org/10.1016/B978-012741550-5/50020-9</a:t>
            </a:r>
            <a:r>
              <a:rPr lang="en-US" sz="1000" dirty="0">
                <a:latin typeface="Times"/>
                <a:ea typeface="MS PGothic"/>
                <a:cs typeface="Times"/>
              </a:rPr>
              <a:t>.</a:t>
            </a:r>
          </a:p>
          <a:p>
            <a:pPr marL="171450" indent="-171450">
              <a:spcBef>
                <a:spcPct val="0"/>
              </a:spcBef>
              <a:buFont typeface="Arial"/>
              <a:buChar char="•"/>
            </a:pPr>
            <a:r>
              <a:rPr lang="en-US" sz="1000" dirty="0">
                <a:latin typeface="Times"/>
                <a:ea typeface="MS PGothic"/>
                <a:cs typeface="Times"/>
              </a:rPr>
              <a:t>Patterson, David J and Hausmann, Klaus. "</a:t>
            </a:r>
            <a:r>
              <a:rPr lang="en-US" sz="1000" dirty="0" err="1">
                <a:latin typeface="Times"/>
                <a:ea typeface="MS PGothic"/>
                <a:cs typeface="Times"/>
              </a:rPr>
              <a:t>Morulate</a:t>
            </a:r>
            <a:r>
              <a:rPr lang="en-US" sz="1000" dirty="0">
                <a:latin typeface="Times"/>
                <a:ea typeface="MS PGothic"/>
                <a:cs typeface="Times"/>
              </a:rPr>
              <a:t> Bodies in </a:t>
            </a:r>
            <a:r>
              <a:rPr lang="en-US" sz="1000" dirty="0" err="1">
                <a:latin typeface="Times"/>
                <a:ea typeface="MS PGothic"/>
                <a:cs typeface="Times"/>
              </a:rPr>
              <a:t>Actinophryid</a:t>
            </a:r>
            <a:r>
              <a:rPr lang="en-US" sz="1000" dirty="0">
                <a:latin typeface="Times"/>
                <a:ea typeface="MS PGothic"/>
                <a:cs typeface="Times"/>
              </a:rPr>
              <a:t> </a:t>
            </a:r>
            <a:r>
              <a:rPr lang="en-US" sz="1000" dirty="0" err="1">
                <a:latin typeface="Times"/>
                <a:ea typeface="MS PGothic"/>
                <a:cs typeface="Times"/>
              </a:rPr>
              <a:t>Heliozoa</a:t>
            </a:r>
            <a:r>
              <a:rPr lang="en-US" sz="1000" dirty="0">
                <a:latin typeface="Times"/>
                <a:ea typeface="MS PGothic"/>
                <a:cs typeface="Times"/>
              </a:rPr>
              <a:t>: A Fixation Artefact Derived from Microtubules?" Japan Society for Cell Biology cell structure and function 7, 341-348 (1982)</a:t>
            </a:r>
          </a:p>
          <a:p>
            <a:pPr marL="171450" indent="-171450">
              <a:spcBef>
                <a:spcPct val="0"/>
              </a:spcBef>
              <a:buFont typeface="Arial"/>
              <a:buChar char="•"/>
            </a:pPr>
            <a:r>
              <a:rPr lang="en-US" sz="1000" dirty="0">
                <a:latin typeface="Times"/>
                <a:ea typeface="MS PGothic"/>
                <a:cs typeface="Times"/>
              </a:rPr>
              <a:t>Saros, J.E., Michel, T.J., Interlandi, S.J. and Wolfe, A.P. (2005) Resource requirements of </a:t>
            </a:r>
            <a:r>
              <a:rPr lang="en-US" sz="1000" dirty="0" err="1">
                <a:latin typeface="Times"/>
                <a:ea typeface="MS PGothic"/>
                <a:cs typeface="Times"/>
              </a:rPr>
              <a:t>Asterionella</a:t>
            </a:r>
            <a:r>
              <a:rPr lang="en-US" sz="1000" dirty="0">
                <a:latin typeface="Times"/>
                <a:ea typeface="MS PGothic"/>
                <a:cs typeface="Times"/>
              </a:rPr>
              <a:t> </a:t>
            </a:r>
            <a:r>
              <a:rPr lang="en-US" sz="1000" dirty="0" err="1">
                <a:latin typeface="Times"/>
                <a:ea typeface="MS PGothic"/>
                <a:cs typeface="Times"/>
              </a:rPr>
              <a:t>formosa</a:t>
            </a:r>
            <a:r>
              <a:rPr lang="en-US" sz="1000" dirty="0">
                <a:latin typeface="Times"/>
                <a:ea typeface="MS PGothic"/>
                <a:cs typeface="Times"/>
              </a:rPr>
              <a:t> and Fragilaria </a:t>
            </a:r>
            <a:r>
              <a:rPr lang="en-US" sz="1000" dirty="0" err="1">
                <a:latin typeface="Times"/>
                <a:ea typeface="MS PGothic"/>
                <a:cs typeface="Times"/>
              </a:rPr>
              <a:t>crotonensis</a:t>
            </a:r>
            <a:r>
              <a:rPr lang="en-US" sz="1000" dirty="0">
                <a:latin typeface="Times"/>
                <a:ea typeface="MS PGothic"/>
                <a:cs typeface="Times"/>
              </a:rPr>
              <a:t> in oligotrophic alpine lakes: implications for recent phytoplankton community reorganizations Canadian Journal of Fisheries and Aquatic </a:t>
            </a:r>
            <a:r>
              <a:rPr lang="en-US" sz="1000" dirty="0">
                <a:latin typeface="+mj-lt"/>
                <a:ea typeface="MS PGothic"/>
                <a:cs typeface="Times"/>
              </a:rPr>
              <a:t>Sciences 62: 1681-1681</a:t>
            </a:r>
          </a:p>
          <a:p>
            <a:pPr marL="171450" indent="-171450">
              <a:spcBef>
                <a:spcPct val="0"/>
              </a:spcBef>
              <a:buFont typeface="Arial"/>
              <a:buChar char="•"/>
            </a:pPr>
            <a:r>
              <a:rPr lang="en-US" sz="1000" dirty="0" err="1">
                <a:latin typeface="+mj-lt"/>
                <a:ea typeface="MS PGothic"/>
                <a:cs typeface="Times"/>
              </a:rPr>
              <a:t>Sparkill</a:t>
            </a:r>
            <a:r>
              <a:rPr lang="en-US" sz="1000" dirty="0">
                <a:latin typeface="+mj-lt"/>
                <a:ea typeface="MS PGothic"/>
                <a:cs typeface="Times"/>
              </a:rPr>
              <a:t> Creek Watershed Alliance - </a:t>
            </a:r>
            <a:r>
              <a:rPr lang="en-US" sz="1000" dirty="0">
                <a:latin typeface="+mj-lt"/>
                <a:ea typeface="MS PGothic"/>
                <a:cs typeface="Times"/>
                <a:hlinkClick r:id="rId5"/>
              </a:rPr>
              <a:t>http://www.sparkillcreek.org/</a:t>
            </a:r>
            <a:endParaRPr lang="en-US" sz="1000" dirty="0">
              <a:latin typeface="+mj-lt"/>
              <a:ea typeface="MS PGothic"/>
              <a:cs typeface="Times"/>
            </a:endParaRPr>
          </a:p>
          <a:p>
            <a:pPr marL="171450" indent="-171450">
              <a:spcBef>
                <a:spcPct val="0"/>
              </a:spcBef>
              <a:buFont typeface="Arial"/>
              <a:buChar char="•"/>
            </a:pPr>
            <a:r>
              <a:rPr lang="en-US" sz="1000" dirty="0">
                <a:latin typeface="+mj-lt"/>
                <a:ea typeface="MS PGothic"/>
                <a:cs typeface="Times"/>
              </a:rPr>
              <a:t>Spaulding, S.A., Otu, M., Wolfe, A.P. and Baron, J. (2015) Paleolimnological records of nitrogen deposition in shallow, high-elevation lakes of Grand Teton National Park, Wyoming, U.S.A. Arctic, Alpine and Antarctic Research 47(4): 701-715.</a:t>
            </a:r>
          </a:p>
          <a:p>
            <a:pPr marL="171450" indent="-171450">
              <a:spcBef>
                <a:spcPct val="0"/>
              </a:spcBef>
              <a:buFont typeface="Arial"/>
              <a:buChar char="•"/>
            </a:pPr>
            <a:r>
              <a:rPr lang="en-US" sz="1000" dirty="0">
                <a:latin typeface="+mj-lt"/>
                <a:ea typeface="MS PGothic"/>
                <a:cs typeface="Times"/>
              </a:rPr>
              <a:t>Whitton, Brian &amp; </a:t>
            </a:r>
            <a:r>
              <a:rPr lang="en-US" sz="1000" dirty="0" err="1">
                <a:latin typeface="+mj-lt"/>
                <a:ea typeface="MS PGothic"/>
                <a:cs typeface="Times"/>
              </a:rPr>
              <a:t>Rott</a:t>
            </a:r>
            <a:r>
              <a:rPr lang="en-US" sz="1000" dirty="0">
                <a:latin typeface="+mj-lt"/>
                <a:ea typeface="MS PGothic"/>
                <a:cs typeface="Times"/>
              </a:rPr>
              <a:t>, E.. (1991). Use of Algae for Monitoring Rivers I. Proc. II International Symposium. </a:t>
            </a:r>
          </a:p>
          <a:p>
            <a:pPr marL="171450" indent="-171450">
              <a:spcBef>
                <a:spcPct val="0"/>
              </a:spcBef>
              <a:buFont typeface="Arial"/>
              <a:buChar char="•"/>
            </a:pPr>
            <a:r>
              <a:rPr lang="en-US" sz="1000" b="0" i="0" dirty="0">
                <a:solidFill>
                  <a:srgbClr val="333333"/>
                </a:solidFill>
                <a:effectLst/>
                <a:latin typeface="+mj-lt"/>
              </a:rPr>
              <a:t>Whitton, B. A. &amp; E. </a:t>
            </a:r>
            <a:r>
              <a:rPr lang="en-US" sz="1000" b="0" i="0" dirty="0" err="1">
                <a:solidFill>
                  <a:srgbClr val="333333"/>
                </a:solidFill>
                <a:effectLst/>
                <a:latin typeface="+mj-lt"/>
              </a:rPr>
              <a:t>Rott</a:t>
            </a:r>
            <a:r>
              <a:rPr lang="en-US" sz="1000" b="0" i="0" dirty="0">
                <a:solidFill>
                  <a:srgbClr val="333333"/>
                </a:solidFill>
                <a:effectLst/>
                <a:latin typeface="+mj-lt"/>
              </a:rPr>
              <a:t> (eds), 1996. Use of Algae for Monitoring Rivers II</a:t>
            </a:r>
            <a:endParaRPr lang="en-US" sz="1000" dirty="0">
              <a:latin typeface="+mj-lt"/>
              <a:cs typeface="Times"/>
            </a:endParaRPr>
          </a:p>
          <a:p>
            <a:pPr marL="171450" indent="-171450">
              <a:buFont typeface="Arial"/>
              <a:buChar char="•"/>
            </a:pPr>
            <a:endParaRPr lang="en-US" sz="1000" dirty="0">
              <a:latin typeface="Times"/>
              <a:cs typeface="Times"/>
            </a:endParaRPr>
          </a:p>
          <a:p>
            <a:pPr marL="171450" indent="-171450">
              <a:buFont typeface="Arial"/>
              <a:buChar char="•"/>
            </a:pPr>
            <a:endParaRPr lang="en-US" sz="1000" dirty="0">
              <a:solidFill>
                <a:srgbClr val="000000"/>
              </a:solidFill>
              <a:latin typeface="Times"/>
              <a:cs typeface="Times"/>
            </a:endParaRPr>
          </a:p>
          <a:p>
            <a:pPr>
              <a:buFont typeface="Arial"/>
              <a:buChar char="•"/>
            </a:pPr>
            <a:endParaRPr lang="en-US" sz="1000" dirty="0">
              <a:solidFill>
                <a:srgbClr val="000000"/>
              </a:solidFill>
              <a:latin typeface="Times"/>
              <a:cs typeface="Times"/>
            </a:endParaRPr>
          </a:p>
          <a:p>
            <a:pPr marL="171450" indent="-171450">
              <a:spcBef>
                <a:spcPct val="0"/>
              </a:spcBef>
              <a:buFont typeface="Arial"/>
              <a:buChar char="•"/>
            </a:pPr>
            <a:endParaRPr lang="en-US" sz="1000" dirty="0">
              <a:solidFill>
                <a:srgbClr val="000000"/>
              </a:solidFill>
              <a:latin typeface="Times"/>
              <a:cs typeface="Times"/>
            </a:endParaRPr>
          </a:p>
          <a:p>
            <a:pPr marL="171450" indent="-171450">
              <a:spcBef>
                <a:spcPct val="0"/>
              </a:spcBef>
              <a:buFont typeface="Arial"/>
              <a:buChar char="•"/>
            </a:pPr>
            <a:endParaRPr lang="en-US" sz="1000" dirty="0">
              <a:solidFill>
                <a:srgbClr val="000000"/>
              </a:solidFill>
              <a:latin typeface="Times"/>
              <a:cs typeface="Times"/>
            </a:endParaRPr>
          </a:p>
        </p:txBody>
      </p:sp>
      <p:sp>
        <p:nvSpPr>
          <p:cNvPr id="3084" name="TextBox 5">
            <a:extLst>
              <a:ext uri="{FF2B5EF4-FFF2-40B4-BE49-F238E27FC236}">
                <a16:creationId xmlns:a16="http://schemas.microsoft.com/office/drawing/2014/main" id="{6980DEA2-9956-40FF-A234-2D9829ABA187}"/>
              </a:ext>
            </a:extLst>
          </p:cNvPr>
          <p:cNvSpPr txBox="1">
            <a:spLocks noChangeArrowheads="1"/>
          </p:cNvSpPr>
          <p:nvPr/>
        </p:nvSpPr>
        <p:spPr bwMode="auto">
          <a:xfrm>
            <a:off x="17956213" y="20345400"/>
            <a:ext cx="4883150" cy="501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3200">
              <a:latin typeface="Arial" panose="020B0604020202020204" pitchFamily="34" charset="0"/>
            </a:endParaRPr>
          </a:p>
        </p:txBody>
      </p:sp>
      <p:sp>
        <p:nvSpPr>
          <p:cNvPr id="29" name="TextBox 28">
            <a:extLst>
              <a:ext uri="{FF2B5EF4-FFF2-40B4-BE49-F238E27FC236}">
                <a16:creationId xmlns:a16="http://schemas.microsoft.com/office/drawing/2014/main" id="{71E234C7-5677-4E38-846F-58C6806E9612}"/>
              </a:ext>
            </a:extLst>
          </p:cNvPr>
          <p:cNvSpPr txBox="1"/>
          <p:nvPr/>
        </p:nvSpPr>
        <p:spPr>
          <a:xfrm>
            <a:off x="1316104" y="11935159"/>
            <a:ext cx="11919885" cy="4452501"/>
          </a:xfrm>
          <a:prstGeom prst="rect">
            <a:avLst/>
          </a:prstGeom>
          <a:noFill/>
        </p:spPr>
        <p:txBody>
          <a:bodyPr wrap="square" lIns="91440" tIns="45720" rIns="91440" bIns="45720" anchor="t">
            <a:spAutoFit/>
          </a:bodyPr>
          <a:lstStyle>
            <a:lvl1pPr eaLnBrk="0" hangingPunct="0">
              <a:defRPr sz="2100">
                <a:solidFill>
                  <a:schemeClr val="tx1"/>
                </a:solidFill>
                <a:latin typeface="Arial" charset="0"/>
                <a:ea typeface="MS PGothic" charset="0"/>
                <a:cs typeface="MS PGothic" charset="0"/>
              </a:defRPr>
            </a:lvl1pPr>
            <a:lvl2pPr marL="742950" indent="-285750" eaLnBrk="0" hangingPunct="0">
              <a:defRPr sz="2100">
                <a:solidFill>
                  <a:schemeClr val="tx1"/>
                </a:solidFill>
                <a:latin typeface="Arial" charset="0"/>
                <a:ea typeface="MS PGothic" charset="0"/>
                <a:cs typeface="MS PGothic" charset="0"/>
              </a:defRPr>
            </a:lvl2pPr>
            <a:lvl3pPr marL="1143000" indent="-228600" eaLnBrk="0" hangingPunct="0">
              <a:defRPr sz="2100">
                <a:solidFill>
                  <a:schemeClr val="tx1"/>
                </a:solidFill>
                <a:latin typeface="Arial" charset="0"/>
                <a:ea typeface="MS PGothic" charset="0"/>
                <a:cs typeface="MS PGothic" charset="0"/>
              </a:defRPr>
            </a:lvl3pPr>
            <a:lvl4pPr marL="1600200" indent="-228600" eaLnBrk="0" hangingPunct="0">
              <a:defRPr sz="2100">
                <a:solidFill>
                  <a:schemeClr val="tx1"/>
                </a:solidFill>
                <a:latin typeface="Arial" charset="0"/>
                <a:ea typeface="MS PGothic" charset="0"/>
                <a:cs typeface="MS PGothic" charset="0"/>
              </a:defRPr>
            </a:lvl4pPr>
            <a:lvl5pPr marL="2057400" indent="-228600" eaLnBrk="0" hangingPunct="0">
              <a:defRPr sz="21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Arial" charset="0"/>
                <a:ea typeface="MS PGothic" charset="0"/>
                <a:cs typeface="MS PGothic" charset="0"/>
              </a:defRPr>
            </a:lvl9pPr>
          </a:lstStyle>
          <a:p>
            <a:pPr>
              <a:defRPr/>
            </a:pPr>
            <a:r>
              <a:rPr lang="en-US" sz="4000" b="1" dirty="0">
                <a:latin typeface="Arial"/>
                <a:ea typeface="MS PGothic"/>
              </a:rPr>
              <a:t>                           </a:t>
            </a:r>
            <a:r>
              <a:rPr lang="en-US" sz="4000" b="1" u="sng" dirty="0">
                <a:latin typeface="Arial"/>
                <a:ea typeface="MS PGothic"/>
              </a:rPr>
              <a:t>Aims and Goals:</a:t>
            </a:r>
          </a:p>
          <a:p>
            <a:pPr marL="457200" indent="-457200">
              <a:spcBef>
                <a:spcPts val="1600"/>
              </a:spcBef>
              <a:buFont typeface="Arial" charset="2"/>
              <a:buChar char="•"/>
              <a:defRPr/>
            </a:pPr>
            <a:r>
              <a:rPr lang="en-US" sz="1800">
                <a:latin typeface="Arial"/>
                <a:ea typeface="MS PGothic"/>
                <a:cs typeface="Arial"/>
              </a:rPr>
              <a:t>This project focuses on testing the water in Sparkill Creek and trying to pinpoint where the highest concentration of nutrients are to determine if there are conditions different from other places on the creek. Different types of algae will correlate to an increase in specific nutrients, which will help us determine what type of pollution is in the creek. </a:t>
            </a:r>
          </a:p>
          <a:p>
            <a:pPr marL="457200" indent="-457200">
              <a:spcBef>
                <a:spcPts val="1600"/>
              </a:spcBef>
              <a:buFont typeface="Arial" charset="2"/>
              <a:buChar char="•"/>
              <a:defRPr/>
            </a:pPr>
            <a:r>
              <a:rPr lang="en-US" sz="1800">
                <a:latin typeface="Arial"/>
                <a:ea typeface="MS PGothic"/>
                <a:cs typeface="Arial"/>
              </a:rPr>
              <a:t>Our main goal is to see if there is a pattern of change along the creek that we can map out and see if the higher nutrient areas are affecting the surrounding area.</a:t>
            </a:r>
          </a:p>
          <a:p>
            <a:pPr marL="457200" indent="-457200">
              <a:spcBef>
                <a:spcPts val="1600"/>
              </a:spcBef>
              <a:buFont typeface="Arial" charset="2"/>
              <a:buChar char="•"/>
              <a:defRPr/>
            </a:pPr>
            <a:endParaRPr lang="en-US" sz="1800" dirty="0">
              <a:latin typeface="Arial"/>
              <a:ea typeface="MS PGothic"/>
              <a:cs typeface="Arial"/>
            </a:endParaRPr>
          </a:p>
          <a:p>
            <a:pPr marL="342900" indent="-342900">
              <a:spcBef>
                <a:spcPts val="1600"/>
              </a:spcBef>
              <a:buFont typeface="Wingdings" charset="2"/>
              <a:buChar char="u"/>
              <a:defRPr/>
            </a:pPr>
            <a:endParaRPr lang="en-US" sz="3200"/>
          </a:p>
          <a:p>
            <a:pPr marL="342900" indent="-342900">
              <a:buFont typeface="Wingdings" charset="2"/>
              <a:buChar char="u"/>
              <a:defRPr/>
            </a:pPr>
            <a:endParaRPr lang="en-US" sz="3200"/>
          </a:p>
        </p:txBody>
      </p:sp>
      <p:sp>
        <p:nvSpPr>
          <p:cNvPr id="3089" name="TextBox 2">
            <a:extLst>
              <a:ext uri="{FF2B5EF4-FFF2-40B4-BE49-F238E27FC236}">
                <a16:creationId xmlns:a16="http://schemas.microsoft.com/office/drawing/2014/main" id="{E7A5D559-D140-4B8F-8F4A-17D5D70FD625}"/>
              </a:ext>
            </a:extLst>
          </p:cNvPr>
          <p:cNvSpPr txBox="1">
            <a:spLocks noChangeArrowheads="1"/>
          </p:cNvSpPr>
          <p:nvPr/>
        </p:nvSpPr>
        <p:spPr bwMode="auto">
          <a:xfrm>
            <a:off x="15754350" y="14060488"/>
            <a:ext cx="74358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3090" name="TextBox 59">
            <a:extLst>
              <a:ext uri="{FF2B5EF4-FFF2-40B4-BE49-F238E27FC236}">
                <a16:creationId xmlns:a16="http://schemas.microsoft.com/office/drawing/2014/main" id="{4402061B-543C-476D-A712-DC2F7405C6A2}"/>
              </a:ext>
            </a:extLst>
          </p:cNvPr>
          <p:cNvSpPr txBox="1">
            <a:spLocks noChangeArrowheads="1"/>
          </p:cNvSpPr>
          <p:nvPr/>
        </p:nvSpPr>
        <p:spPr bwMode="auto">
          <a:xfrm>
            <a:off x="15056802" y="25379962"/>
            <a:ext cx="5194569" cy="1169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eaLnBrk="1" hangingPunct="1">
              <a:spcBef>
                <a:spcPct val="0"/>
              </a:spcBef>
              <a:buNone/>
            </a:pPr>
            <a:r>
              <a:rPr lang="en-US" altLang="en-US" sz="1400" b="1" dirty="0">
                <a:latin typeface="Arial"/>
                <a:ea typeface="MS PGothic"/>
                <a:cs typeface="Arial"/>
              </a:rPr>
              <a:t>Figure 5:</a:t>
            </a:r>
          </a:p>
          <a:p>
            <a:pPr>
              <a:spcBef>
                <a:spcPct val="0"/>
              </a:spcBef>
              <a:buNone/>
            </a:pPr>
            <a:r>
              <a:rPr lang="en-US" altLang="en-US" sz="1400" i="1" dirty="0" err="1">
                <a:latin typeface="Arial"/>
                <a:ea typeface="MS PGothic"/>
                <a:cs typeface="Arial"/>
              </a:rPr>
              <a:t>Nitzschia</a:t>
            </a:r>
            <a:r>
              <a:rPr lang="en-US" altLang="en-US" sz="1400" dirty="0">
                <a:latin typeface="Arial"/>
                <a:ea typeface="MS PGothic"/>
                <a:cs typeface="Arial"/>
              </a:rPr>
              <a:t> is a relatively large genus that contain hundreds of freshwater and marine species. </a:t>
            </a:r>
            <a:r>
              <a:rPr lang="en-US" sz="1400" i="1" dirty="0" err="1">
                <a:latin typeface="Arial"/>
                <a:ea typeface="MS PGothic"/>
                <a:cs typeface="Times"/>
              </a:rPr>
              <a:t>Nitzschia</a:t>
            </a:r>
            <a:r>
              <a:rPr lang="en-US" sz="1400" dirty="0">
                <a:latin typeface="Arial"/>
                <a:ea typeface="MS PGothic"/>
                <a:cs typeface="Times"/>
              </a:rPr>
              <a:t> contains many pollution-tolerant species that have been used as indicators of deteriorated water quality.</a:t>
            </a:r>
            <a:endParaRPr lang="en-US" altLang="en-US" sz="1400" dirty="0">
              <a:latin typeface="Arial"/>
              <a:cs typeface="Arial"/>
            </a:endParaRPr>
          </a:p>
        </p:txBody>
      </p:sp>
      <p:sp>
        <p:nvSpPr>
          <p:cNvPr id="3099" name="TextBox 1">
            <a:extLst>
              <a:ext uri="{FF2B5EF4-FFF2-40B4-BE49-F238E27FC236}">
                <a16:creationId xmlns:a16="http://schemas.microsoft.com/office/drawing/2014/main" id="{D9E2D143-D9CE-484E-9E1E-7EA9A3EEC1A5}"/>
              </a:ext>
            </a:extLst>
          </p:cNvPr>
          <p:cNvSpPr txBox="1">
            <a:spLocks noChangeArrowheads="1"/>
          </p:cNvSpPr>
          <p:nvPr/>
        </p:nvSpPr>
        <p:spPr bwMode="auto">
          <a:xfrm>
            <a:off x="30248225" y="27320875"/>
            <a:ext cx="1343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42900" indent="-342900">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38188" indent="-342900">
              <a:spcBef>
                <a:spcPct val="20000"/>
              </a:spcBef>
              <a:buChar char="–"/>
              <a:defRPr sz="12100">
                <a:solidFill>
                  <a:schemeClr val="tx1"/>
                </a:solidFill>
                <a:latin typeface="Times" panose="02020603050405020304" pitchFamily="18" charset="0"/>
                <a:ea typeface="MS PGothic" panose="020B0600070205080204" pitchFamily="34" charset="-128"/>
              </a:defRPr>
            </a:lvl2pPr>
            <a:lvl3pPr marL="5032375" indent="-1006475">
              <a:spcBef>
                <a:spcPct val="20000"/>
              </a:spcBef>
              <a:buChar char="•"/>
              <a:defRPr sz="10400">
                <a:solidFill>
                  <a:schemeClr val="tx1"/>
                </a:solidFill>
                <a:latin typeface="Times" panose="02020603050405020304" pitchFamily="18" charset="0"/>
                <a:ea typeface="MS PGothic" panose="020B0600070205080204" pitchFamily="34" charset="-128"/>
              </a:defRPr>
            </a:lvl3pPr>
            <a:lvl4pPr marL="7046913" indent="-1006475">
              <a:spcBef>
                <a:spcPct val="20000"/>
              </a:spcBef>
              <a:buChar char="–"/>
              <a:defRPr sz="9000">
                <a:solidFill>
                  <a:schemeClr val="tx1"/>
                </a:solidFill>
                <a:latin typeface="Times" panose="02020603050405020304" pitchFamily="18" charset="0"/>
                <a:ea typeface="MS PGothic" panose="020B0600070205080204" pitchFamily="34" charset="-128"/>
              </a:defRPr>
            </a:lvl4pPr>
            <a:lvl5pPr marL="9055100" indent="-1000125">
              <a:spcBef>
                <a:spcPct val="20000"/>
              </a:spcBef>
              <a:buChar char="»"/>
              <a:defRPr sz="9000">
                <a:solidFill>
                  <a:schemeClr val="tx1"/>
                </a:solidFill>
                <a:latin typeface="Times" panose="02020603050405020304" pitchFamily="18" charset="0"/>
                <a:ea typeface="MS PGothic" panose="020B0600070205080204" pitchFamily="34" charset="-128"/>
              </a:defRPr>
            </a:lvl5pPr>
            <a:lvl6pPr marL="9512300" indent="-1000125"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9969500" indent="-1000125"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10426700" indent="-1000125"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10883900" indent="-1000125"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eaLnBrk="1" hangingPunct="1">
              <a:spcBef>
                <a:spcPct val="0"/>
              </a:spcBef>
            </a:pPr>
            <a:endParaRPr lang="en-US" altLang="en-US" sz="2800">
              <a:latin typeface="Arial" panose="020B0604020202020204" pitchFamily="34" charset="0"/>
              <a:cs typeface="Arial"/>
            </a:endParaRPr>
          </a:p>
        </p:txBody>
      </p:sp>
      <p:sp>
        <p:nvSpPr>
          <p:cNvPr id="3100" name="Text Box 698">
            <a:extLst>
              <a:ext uri="{FF2B5EF4-FFF2-40B4-BE49-F238E27FC236}">
                <a16:creationId xmlns:a16="http://schemas.microsoft.com/office/drawing/2014/main" id="{2594C9A0-F4BF-46CB-A5CE-DD640FEDCDF4}"/>
              </a:ext>
            </a:extLst>
          </p:cNvPr>
          <p:cNvSpPr txBox="1">
            <a:spLocks noChangeArrowheads="1"/>
          </p:cNvSpPr>
          <p:nvPr/>
        </p:nvSpPr>
        <p:spPr bwMode="auto">
          <a:xfrm>
            <a:off x="474996" y="15122597"/>
            <a:ext cx="13895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175" tIns="39587" rIns="79175" bIns="39587">
            <a:spAutoFit/>
          </a:bodyPr>
          <a:lstStyle>
            <a:lvl1pPr defTabSz="792163">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defTabSz="792163">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defTabSz="792163">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4100" b="1" u="sng">
                <a:latin typeface="Arial" panose="020B0604020202020204" pitchFamily="34" charset="0"/>
              </a:rPr>
              <a:t>SITE SELECTION</a:t>
            </a:r>
          </a:p>
        </p:txBody>
      </p:sp>
      <p:sp>
        <p:nvSpPr>
          <p:cNvPr id="3101" name="Text Box 698">
            <a:extLst>
              <a:ext uri="{FF2B5EF4-FFF2-40B4-BE49-F238E27FC236}">
                <a16:creationId xmlns:a16="http://schemas.microsoft.com/office/drawing/2014/main" id="{2B813027-D807-4A33-BFA3-37B07BFB4D22}"/>
              </a:ext>
            </a:extLst>
          </p:cNvPr>
          <p:cNvSpPr txBox="1">
            <a:spLocks noChangeArrowheads="1"/>
          </p:cNvSpPr>
          <p:nvPr/>
        </p:nvSpPr>
        <p:spPr bwMode="auto">
          <a:xfrm>
            <a:off x="258298" y="24516293"/>
            <a:ext cx="13895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175" tIns="39587" rIns="79175" bIns="39587">
            <a:spAutoFit/>
          </a:bodyPr>
          <a:lstStyle>
            <a:lvl1pPr defTabSz="792163">
              <a:spcBef>
                <a:spcPct val="20000"/>
              </a:spcBef>
              <a:buChar char="•"/>
              <a:defRPr sz="13900">
                <a:solidFill>
                  <a:schemeClr val="tx1"/>
                </a:solidFill>
                <a:latin typeface="Times" panose="02020603050405020304" pitchFamily="18" charset="0"/>
                <a:ea typeface="MS PGothic" panose="020B0600070205080204" pitchFamily="34" charset="-128"/>
              </a:defRPr>
            </a:lvl1pPr>
            <a:lvl2pPr marL="742950" indent="-285750" defTabSz="792163">
              <a:spcBef>
                <a:spcPct val="20000"/>
              </a:spcBef>
              <a:buChar char="–"/>
              <a:defRPr sz="12100">
                <a:solidFill>
                  <a:schemeClr val="tx1"/>
                </a:solidFill>
                <a:latin typeface="Times" panose="02020603050405020304" pitchFamily="18" charset="0"/>
                <a:ea typeface="MS PGothic" panose="020B0600070205080204" pitchFamily="34" charset="-128"/>
              </a:defRPr>
            </a:lvl2pPr>
            <a:lvl3pPr marL="1143000" indent="-228600" defTabSz="792163">
              <a:spcBef>
                <a:spcPct val="20000"/>
              </a:spcBef>
              <a:buChar char="•"/>
              <a:defRPr sz="10400">
                <a:solidFill>
                  <a:schemeClr val="tx1"/>
                </a:solidFill>
                <a:latin typeface="Times" panose="02020603050405020304" pitchFamily="18" charset="0"/>
                <a:ea typeface="MS PGothic" panose="020B0600070205080204" pitchFamily="34" charset="-128"/>
              </a:defRPr>
            </a:lvl3pPr>
            <a:lvl4pPr marL="16002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4pPr>
            <a:lvl5pPr marL="2057400" indent="-228600" defTabSz="792163">
              <a:spcBef>
                <a:spcPct val="20000"/>
              </a:spcBef>
              <a:buChar char="»"/>
              <a:defRPr sz="9000">
                <a:solidFill>
                  <a:schemeClr val="tx1"/>
                </a:solidFill>
                <a:latin typeface="Times" panose="02020603050405020304" pitchFamily="18" charset="0"/>
                <a:ea typeface="MS PGothic" panose="020B0600070205080204" pitchFamily="34" charset="-128"/>
              </a:defRPr>
            </a:lvl5pPr>
            <a:lvl6pPr marL="25146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6pPr>
            <a:lvl7pPr marL="29718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7pPr>
            <a:lvl8pPr marL="34290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8pPr>
            <a:lvl9pPr marL="3886200" indent="-228600" defTabSz="792163" eaLnBrk="0" fontAlgn="base" hangingPunct="0">
              <a:spcBef>
                <a:spcPct val="20000"/>
              </a:spcBef>
              <a:spcAft>
                <a:spcPct val="0"/>
              </a:spcAft>
              <a:buChar char="»"/>
              <a:defRPr sz="9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4100" b="1" u="sng">
                <a:latin typeface="Arial" panose="020B0604020202020204" pitchFamily="34" charset="0"/>
              </a:rPr>
              <a:t>PROCEDURE</a:t>
            </a:r>
          </a:p>
        </p:txBody>
      </p:sp>
      <p:sp>
        <p:nvSpPr>
          <p:cNvPr id="3109" name="TextBox 8">
            <a:extLst>
              <a:ext uri="{FF2B5EF4-FFF2-40B4-BE49-F238E27FC236}">
                <a16:creationId xmlns:a16="http://schemas.microsoft.com/office/drawing/2014/main" id="{A4582CAD-5D3F-4E63-A8D0-BB68F9D492C0}"/>
              </a:ext>
            </a:extLst>
          </p:cNvPr>
          <p:cNvSpPr txBox="1">
            <a:spLocks noChangeArrowheads="1"/>
          </p:cNvSpPr>
          <p:nvPr/>
        </p:nvSpPr>
        <p:spPr bwMode="auto">
          <a:xfrm>
            <a:off x="9111952" y="19073192"/>
            <a:ext cx="5275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r>
              <a:rPr lang="en-US" sz="1400">
                <a:latin typeface="Arial"/>
                <a:ea typeface="MS PGothic"/>
                <a:cs typeface="Arial"/>
              </a:rPr>
              <a:t>The intersection of Mountainview Ave </a:t>
            </a:r>
            <a:endParaRPr lang="en-US" sz="1400">
              <a:cs typeface="Arial" panose="020B0604020202020204" pitchFamily="34" charset="0"/>
            </a:endParaRPr>
          </a:p>
          <a:p>
            <a:r>
              <a:rPr lang="en-US" sz="1400" dirty="0">
                <a:latin typeface="Arial"/>
                <a:ea typeface="MS PGothic"/>
                <a:cs typeface="Arial"/>
              </a:rPr>
              <a:t>And Route 303 Orangeburg, NY 10962</a:t>
            </a:r>
            <a:endParaRPr lang="en-US" sz="1400" dirty="0">
              <a:cs typeface="Arial"/>
            </a:endParaRPr>
          </a:p>
        </p:txBody>
      </p:sp>
      <p:sp>
        <p:nvSpPr>
          <p:cNvPr id="3110" name="TextBox 76">
            <a:extLst>
              <a:ext uri="{FF2B5EF4-FFF2-40B4-BE49-F238E27FC236}">
                <a16:creationId xmlns:a16="http://schemas.microsoft.com/office/drawing/2014/main" id="{DD4B38A5-ED25-44B9-A45C-C3DD07D7F06E}"/>
              </a:ext>
            </a:extLst>
          </p:cNvPr>
          <p:cNvSpPr txBox="1">
            <a:spLocks noChangeArrowheads="1"/>
          </p:cNvSpPr>
          <p:nvPr/>
        </p:nvSpPr>
        <p:spPr bwMode="auto">
          <a:xfrm>
            <a:off x="6021455" y="19120431"/>
            <a:ext cx="5392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sz="1400" dirty="0">
                <a:latin typeface="Arial"/>
                <a:ea typeface="MS PGothic"/>
                <a:cs typeface="Arial"/>
              </a:rPr>
              <a:t>Spruce Street, Orangeburg, </a:t>
            </a:r>
            <a:endParaRPr lang="en-US" sz="1400">
              <a:cs typeface="Arial" panose="020B0604020202020204" pitchFamily="34" charset="0"/>
            </a:endParaRPr>
          </a:p>
          <a:p>
            <a:r>
              <a:rPr lang="en-US" sz="1400" dirty="0">
                <a:latin typeface="Arial"/>
                <a:ea typeface="MS PGothic"/>
                <a:cs typeface="Arial"/>
              </a:rPr>
              <a:t>NY 10962</a:t>
            </a:r>
            <a:endParaRPr lang="en-US" sz="1400" dirty="0">
              <a:cs typeface="Arial"/>
            </a:endParaRPr>
          </a:p>
        </p:txBody>
      </p:sp>
      <p:sp>
        <p:nvSpPr>
          <p:cNvPr id="3111" name="TextBox 77">
            <a:extLst>
              <a:ext uri="{FF2B5EF4-FFF2-40B4-BE49-F238E27FC236}">
                <a16:creationId xmlns:a16="http://schemas.microsoft.com/office/drawing/2014/main" id="{142630D4-7F07-4504-A296-F899472B7C0C}"/>
              </a:ext>
            </a:extLst>
          </p:cNvPr>
          <p:cNvSpPr txBox="1">
            <a:spLocks noChangeArrowheads="1"/>
          </p:cNvSpPr>
          <p:nvPr/>
        </p:nvSpPr>
        <p:spPr bwMode="auto">
          <a:xfrm>
            <a:off x="2102689" y="19078557"/>
            <a:ext cx="46035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sz="1400" dirty="0" err="1">
                <a:latin typeface="Arial"/>
                <a:ea typeface="MS PGothic"/>
                <a:cs typeface="Arial"/>
              </a:rPr>
              <a:t>Tackamac</a:t>
            </a:r>
            <a:r>
              <a:rPr lang="en-US" sz="1400" dirty="0">
                <a:latin typeface="Arial"/>
                <a:ea typeface="MS PGothic"/>
                <a:cs typeface="Arial"/>
              </a:rPr>
              <a:t> North Park, </a:t>
            </a:r>
          </a:p>
          <a:p>
            <a:r>
              <a:rPr lang="en-US" sz="1400" dirty="0">
                <a:latin typeface="Arial"/>
                <a:ea typeface="MS PGothic"/>
                <a:cs typeface="Arial"/>
              </a:rPr>
              <a:t>Orangeburg, NY 10962</a:t>
            </a:r>
          </a:p>
        </p:txBody>
      </p:sp>
      <p:pic>
        <p:nvPicPr>
          <p:cNvPr id="3125" name="Picture 22">
            <a:extLst>
              <a:ext uri="{FF2B5EF4-FFF2-40B4-BE49-F238E27FC236}">
                <a16:creationId xmlns:a16="http://schemas.microsoft.com/office/drawing/2014/main" id="{B57A8C42-0402-4828-9338-561787EA8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7917" y="5534748"/>
            <a:ext cx="28730654" cy="435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6" name="TextBox 23">
            <a:extLst>
              <a:ext uri="{FF2B5EF4-FFF2-40B4-BE49-F238E27FC236}">
                <a16:creationId xmlns:a16="http://schemas.microsoft.com/office/drawing/2014/main" id="{57D161BA-CE6B-4141-B2D9-3D180614FF88}"/>
              </a:ext>
            </a:extLst>
          </p:cNvPr>
          <p:cNvSpPr txBox="1">
            <a:spLocks noChangeArrowheads="1"/>
          </p:cNvSpPr>
          <p:nvPr/>
        </p:nvSpPr>
        <p:spPr bwMode="auto">
          <a:xfrm>
            <a:off x="26655249" y="4766177"/>
            <a:ext cx="7870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4400" b="1" u="sng"/>
              <a:t>Abstract</a:t>
            </a:r>
          </a:p>
        </p:txBody>
      </p:sp>
      <p:sp>
        <p:nvSpPr>
          <p:cNvPr id="3127" name="TextBox 24">
            <a:extLst>
              <a:ext uri="{FF2B5EF4-FFF2-40B4-BE49-F238E27FC236}">
                <a16:creationId xmlns:a16="http://schemas.microsoft.com/office/drawing/2014/main" id="{2EECF7D0-34EC-402B-A763-64FF7A1FBC6B}"/>
              </a:ext>
            </a:extLst>
          </p:cNvPr>
          <p:cNvSpPr txBox="1">
            <a:spLocks noChangeArrowheads="1"/>
          </p:cNvSpPr>
          <p:nvPr/>
        </p:nvSpPr>
        <p:spPr bwMode="auto">
          <a:xfrm>
            <a:off x="14752158" y="5595090"/>
            <a:ext cx="2836402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sz="2400" dirty="0">
                <a:latin typeface="Arial"/>
                <a:ea typeface="MS PGothic"/>
                <a:cs typeface="Arial"/>
              </a:rPr>
              <a:t>Globally, there are many environmental crises that have been growing over the past decades, most of which affect our daily lives. One of the biggest problems that we are facing worldwide is pollution. A large source of pollution is chemicals going into our environment, often without our knowledge. There are indicators in the environment that can help us determine where pollution is present and may help in determining the source. One of them is microalgae. The term algae is used to define a large and diverse group of photosynthetic eukaryotic organisms. Our research was focused on identifying microalgae in various points of the </a:t>
            </a:r>
            <a:r>
              <a:rPr lang="en-US" sz="2400" dirty="0" err="1">
                <a:latin typeface="Arial"/>
                <a:ea typeface="MS PGothic"/>
                <a:cs typeface="Arial"/>
              </a:rPr>
              <a:t>Sparkill</a:t>
            </a:r>
            <a:r>
              <a:rPr lang="en-US" sz="2400" dirty="0">
                <a:latin typeface="Arial"/>
                <a:ea typeface="MS PGothic"/>
                <a:cs typeface="Arial"/>
              </a:rPr>
              <a:t> Creek, which is a tributary of the Hudson River. Microalgae proliferate when exposed to large amount of nutrients such as phosphorus and nitrogen. Excessive amounts of these nutrients can lead to serious problems in the environment. Finding these bioindicators allows us to determine what the problem is and take steps in finding a solution Our research consisted of collecting samples from </a:t>
            </a:r>
            <a:r>
              <a:rPr lang="en-US" sz="2400" dirty="0" err="1">
                <a:latin typeface="Arial"/>
                <a:ea typeface="MS PGothic"/>
                <a:cs typeface="Arial"/>
              </a:rPr>
              <a:t>Sparkill</a:t>
            </a:r>
            <a:r>
              <a:rPr lang="en-US" sz="2400" dirty="0">
                <a:latin typeface="Arial"/>
                <a:ea typeface="MS PGothic"/>
                <a:cs typeface="Arial"/>
              </a:rPr>
              <a:t> Creek for testing. Some of these samples were collected using a plankton-tow and others were collected from the sediment. Getting samples of both the flowing water and the sediment underneath is vital since microalgae can live both in the sediment in the creek as well as in flowing water. After collecting these samples, they were filtered and placed on depression slides to be viewed under a microscope. Using identification keys and internet searches we identified microalgae and other microorganisms to the lowest taxonomic level possible. Several of the species of microalgae we have identified are </a:t>
            </a:r>
            <a:r>
              <a:rPr lang="en-US" sz="2400" i="1" dirty="0" err="1">
                <a:latin typeface="Arial"/>
                <a:ea typeface="MS PGothic"/>
                <a:cs typeface="Arial"/>
              </a:rPr>
              <a:t>Bacillaria</a:t>
            </a:r>
            <a:r>
              <a:rPr lang="en-US" sz="2400" i="1" dirty="0">
                <a:latin typeface="Arial"/>
                <a:ea typeface="MS PGothic"/>
                <a:cs typeface="Arial"/>
              </a:rPr>
              <a:t> </a:t>
            </a:r>
            <a:r>
              <a:rPr lang="en-US" sz="2400" i="1" dirty="0" err="1">
                <a:latin typeface="Arial"/>
                <a:ea typeface="MS PGothic"/>
                <a:cs typeface="Arial"/>
              </a:rPr>
              <a:t>paxillifer</a:t>
            </a:r>
            <a:r>
              <a:rPr lang="en-US" sz="2400" i="1" dirty="0">
                <a:latin typeface="Arial"/>
                <a:ea typeface="MS PGothic"/>
                <a:cs typeface="Arial"/>
              </a:rPr>
              <a:t>, </a:t>
            </a:r>
            <a:r>
              <a:rPr lang="en-US" sz="2400" i="1" dirty="0" err="1">
                <a:latin typeface="Arial"/>
                <a:ea typeface="MS PGothic"/>
                <a:cs typeface="Arial"/>
              </a:rPr>
              <a:t>Nitzschia</a:t>
            </a:r>
            <a:r>
              <a:rPr lang="en-US" sz="2400" i="1" dirty="0">
                <a:latin typeface="Arial"/>
                <a:ea typeface="MS PGothic"/>
                <a:cs typeface="Arial"/>
              </a:rPr>
              <a:t>, </a:t>
            </a:r>
            <a:r>
              <a:rPr lang="en-US" sz="2400" i="1" dirty="0" err="1">
                <a:latin typeface="Arial"/>
                <a:ea typeface="MS PGothic"/>
                <a:cs typeface="Arial"/>
              </a:rPr>
              <a:t>Melosira</a:t>
            </a:r>
            <a:r>
              <a:rPr lang="en-US" sz="2400" i="1" dirty="0">
                <a:latin typeface="Arial"/>
                <a:ea typeface="MS PGothic"/>
                <a:cs typeface="Arial"/>
              </a:rPr>
              <a:t> </a:t>
            </a:r>
            <a:r>
              <a:rPr lang="en-US" sz="2400" i="1" dirty="0" err="1">
                <a:latin typeface="Arial"/>
                <a:ea typeface="MS PGothic"/>
                <a:cs typeface="Arial"/>
              </a:rPr>
              <a:t>varians</a:t>
            </a:r>
            <a:r>
              <a:rPr lang="en-US" sz="2400" i="1" dirty="0">
                <a:latin typeface="Arial"/>
                <a:ea typeface="MS PGothic"/>
                <a:cs typeface="Arial"/>
              </a:rPr>
              <a:t>, </a:t>
            </a:r>
            <a:r>
              <a:rPr lang="en-US" sz="2400" i="1" dirty="0" err="1">
                <a:latin typeface="Arial"/>
                <a:ea typeface="MS PGothic"/>
                <a:cs typeface="Arial"/>
              </a:rPr>
              <a:t>Navicula</a:t>
            </a:r>
            <a:r>
              <a:rPr lang="en-US" sz="2400" i="1" dirty="0">
                <a:latin typeface="Arial"/>
                <a:ea typeface="MS PGothic"/>
                <a:cs typeface="Arial"/>
              </a:rPr>
              <a:t>, Fragilaria </a:t>
            </a:r>
            <a:r>
              <a:rPr lang="en-US" sz="2400" i="1" dirty="0" err="1">
                <a:latin typeface="Arial"/>
                <a:ea typeface="MS PGothic"/>
                <a:cs typeface="Arial"/>
              </a:rPr>
              <a:t>crotonensis</a:t>
            </a:r>
            <a:r>
              <a:rPr lang="en-US" sz="2400" i="1" dirty="0">
                <a:latin typeface="Arial"/>
                <a:ea typeface="MS PGothic"/>
                <a:cs typeface="Arial"/>
              </a:rPr>
              <a:t>, Spirogyra</a:t>
            </a:r>
            <a:r>
              <a:rPr lang="en-US" sz="2400" dirty="0">
                <a:latin typeface="Arial"/>
                <a:ea typeface="MS PGothic"/>
                <a:cs typeface="Arial"/>
              </a:rPr>
              <a:t>, several </a:t>
            </a:r>
            <a:r>
              <a:rPr lang="en-US" sz="2400" i="1" dirty="0">
                <a:latin typeface="Arial"/>
                <a:ea typeface="MS PGothic"/>
                <a:cs typeface="Arial"/>
              </a:rPr>
              <a:t>desmids</a:t>
            </a:r>
            <a:r>
              <a:rPr lang="en-US" sz="2400" dirty="0">
                <a:latin typeface="Arial"/>
                <a:ea typeface="MS PGothic"/>
                <a:cs typeface="Arial"/>
              </a:rPr>
              <a:t>, and a few others. Once we identify the algae present in different locations of the watershed, we consult our references to determine if any are indicators of pollution. By researching the algae and the plants in the surrounding area, we can determine what the impact is on the environment and on us. </a:t>
            </a:r>
            <a:endParaRPr lang="en-US" dirty="0">
              <a:cs typeface="Arial" panose="020B0604020202020204" pitchFamily="34" charset="0"/>
            </a:endParaRPr>
          </a:p>
        </p:txBody>
      </p:sp>
      <p:sp>
        <p:nvSpPr>
          <p:cNvPr id="26" name="TextBox 25">
            <a:extLst>
              <a:ext uri="{FF2B5EF4-FFF2-40B4-BE49-F238E27FC236}">
                <a16:creationId xmlns:a16="http://schemas.microsoft.com/office/drawing/2014/main" id="{F1712E31-C4E7-4931-AE41-B4566C67CBBF}"/>
              </a:ext>
            </a:extLst>
          </p:cNvPr>
          <p:cNvSpPr txBox="1"/>
          <p:nvPr/>
        </p:nvSpPr>
        <p:spPr>
          <a:xfrm>
            <a:off x="1244600" y="6043613"/>
            <a:ext cx="11745913" cy="6278642"/>
          </a:xfrm>
          <a:prstGeom prst="rect">
            <a:avLst/>
          </a:prstGeom>
          <a:noFill/>
        </p:spPr>
        <p:txBody>
          <a:bodyPr lIns="91440" tIns="45720" rIns="91440" bIns="45720" anchor="t">
            <a:spAutoFit/>
          </a:bodyPr>
          <a:lstStyle/>
          <a:p>
            <a:pPr marL="457200" indent="-457200">
              <a:buFont typeface="Arial" panose="020B0604020202020204" pitchFamily="34" charset="0"/>
              <a:buChar char="•"/>
              <a:defRPr/>
            </a:pPr>
            <a:endParaRPr lang="en-US" sz="1800" dirty="0">
              <a:latin typeface="Arial"/>
              <a:ea typeface="MS PGothic"/>
              <a:cs typeface="Arial"/>
            </a:endParaRPr>
          </a:p>
          <a:p>
            <a:pPr marL="457200" indent="-457200">
              <a:buFont typeface="Arial" panose="020B0604020202020204" pitchFamily="34" charset="0"/>
              <a:buChar char="•"/>
              <a:defRPr/>
            </a:pPr>
            <a:r>
              <a:rPr lang="en-US" sz="1800" dirty="0">
                <a:latin typeface="Arial"/>
                <a:ea typeface="MS PGothic"/>
                <a:cs typeface="Arial"/>
              </a:rPr>
              <a:t>Harmful algae blooms are categorized as a group of organisms which bloom in the presence of excess phosphorus, nitrogen, and carbon, these nutrients can sometimes come from agricultural runoff and unmaintained sewer lines but also many other sources as well. Agricultural runoff comes from sources such as lawns and farmlands that flow downriver and build up at a rate that oversaturate the algae with excess nutrients that exist normally in the environment. As a result, the affect the stability of aquatic environments mainly by depleting the volume of oxygen in the water which other organisms depend on. </a:t>
            </a:r>
          </a:p>
          <a:p>
            <a:pPr marL="457200" indent="-457200">
              <a:buFont typeface="Arial" panose="020B0604020202020204" pitchFamily="34" charset="0"/>
              <a:buChar char="•"/>
              <a:defRPr/>
            </a:pPr>
            <a:endParaRPr lang="en-US" sz="1800" dirty="0">
              <a:latin typeface="Arial"/>
              <a:ea typeface="MS PGothic"/>
              <a:cs typeface="Arial"/>
            </a:endParaRPr>
          </a:p>
          <a:p>
            <a:pPr marL="457200" indent="-457200">
              <a:buFont typeface="Arial" panose="020B0604020202020204" pitchFamily="34" charset="0"/>
              <a:buChar char="•"/>
              <a:defRPr/>
            </a:pPr>
            <a:r>
              <a:rPr lang="en-US" sz="1800" dirty="0">
                <a:latin typeface="Arial"/>
                <a:ea typeface="MS PGothic"/>
                <a:cs typeface="Arial"/>
              </a:rPr>
              <a:t>Organizations like the </a:t>
            </a:r>
            <a:r>
              <a:rPr lang="en-US" sz="1800" dirty="0" err="1">
                <a:latin typeface="Arial"/>
                <a:ea typeface="MS PGothic"/>
                <a:cs typeface="Arial"/>
              </a:rPr>
              <a:t>Sparkill</a:t>
            </a:r>
            <a:r>
              <a:rPr lang="en-US" sz="1800" dirty="0">
                <a:latin typeface="Arial"/>
                <a:ea typeface="MS PGothic"/>
                <a:cs typeface="Arial"/>
              </a:rPr>
              <a:t> Creek Watershed Alliance in </a:t>
            </a:r>
            <a:r>
              <a:rPr lang="en-US" sz="1800" dirty="0" err="1">
                <a:latin typeface="Arial"/>
                <a:ea typeface="MS PGothic"/>
                <a:cs typeface="Arial"/>
              </a:rPr>
              <a:t>Sparkill</a:t>
            </a:r>
            <a:r>
              <a:rPr lang="en-US" sz="1800" dirty="0">
                <a:latin typeface="Arial"/>
                <a:ea typeface="MS PGothic"/>
                <a:cs typeface="Arial"/>
              </a:rPr>
              <a:t>, New York have tested </a:t>
            </a:r>
            <a:r>
              <a:rPr lang="en-US" sz="1800" dirty="0" err="1">
                <a:latin typeface="Arial"/>
                <a:ea typeface="MS PGothic"/>
                <a:cs typeface="Arial"/>
              </a:rPr>
              <a:t>Sparkill</a:t>
            </a:r>
            <a:r>
              <a:rPr lang="en-US" sz="1800" dirty="0">
                <a:latin typeface="Arial"/>
                <a:ea typeface="MS PGothic"/>
                <a:cs typeface="Arial"/>
              </a:rPr>
              <a:t> Creek for the fecal indicator bacteria </a:t>
            </a:r>
            <a:r>
              <a:rPr lang="en-US" sz="1800" i="1" dirty="0">
                <a:latin typeface="Arial"/>
                <a:ea typeface="MS PGothic"/>
                <a:cs typeface="Arial"/>
              </a:rPr>
              <a:t>Enterococcus </a:t>
            </a:r>
            <a:r>
              <a:rPr lang="en-US" sz="1800" dirty="0">
                <a:latin typeface="Arial"/>
                <a:ea typeface="MS PGothic"/>
                <a:cs typeface="Arial"/>
              </a:rPr>
              <a:t>over the course of a 5-year span up to 2016.  Over this period, it was discovered that greater than 90% of </a:t>
            </a:r>
            <a:r>
              <a:rPr lang="en-US" sz="1800" dirty="0" err="1">
                <a:latin typeface="Arial"/>
                <a:ea typeface="MS PGothic"/>
                <a:cs typeface="Arial"/>
              </a:rPr>
              <a:t>Sparkill</a:t>
            </a:r>
            <a:r>
              <a:rPr lang="en-US" sz="1800" dirty="0">
                <a:latin typeface="Arial"/>
                <a:ea typeface="MS PGothic"/>
                <a:cs typeface="Arial"/>
              </a:rPr>
              <a:t> Creek samples failed under both conditions tested pre- and post-rainfall, while it also measured in at just under an alarming twenty-five times the suggested EPA threshold deemed safe for swimming. (</a:t>
            </a:r>
            <a:r>
              <a:rPr lang="en-US" sz="1800" dirty="0" err="1">
                <a:latin typeface="Arial"/>
                <a:ea typeface="MS PGothic"/>
                <a:cs typeface="Arial"/>
              </a:rPr>
              <a:t>Sparkill</a:t>
            </a:r>
            <a:r>
              <a:rPr lang="en-US" sz="1800" dirty="0">
                <a:latin typeface="Arial"/>
                <a:ea typeface="MS PGothic"/>
                <a:cs typeface="Arial"/>
              </a:rPr>
              <a:t> Creek Watershed Alliance)</a:t>
            </a:r>
            <a:endParaRPr lang="en-US" sz="1800" dirty="0">
              <a:cs typeface="Arial"/>
            </a:endParaRPr>
          </a:p>
          <a:p>
            <a:pPr marL="457200" indent="-457200">
              <a:buFont typeface="Arial" panose="020B0604020202020204" pitchFamily="34" charset="0"/>
              <a:buChar char="•"/>
              <a:defRPr/>
            </a:pPr>
            <a:endParaRPr lang="en-US" sz="1800" dirty="0">
              <a:latin typeface="Arial"/>
              <a:ea typeface="MS PGothic"/>
              <a:cs typeface="Arial"/>
            </a:endParaRPr>
          </a:p>
          <a:p>
            <a:pPr marL="457200" indent="-457200">
              <a:buFont typeface="Arial" panose="020B0604020202020204" pitchFamily="34" charset="0"/>
              <a:buChar char="•"/>
              <a:defRPr/>
            </a:pPr>
            <a:r>
              <a:rPr lang="en-US" sz="1800" dirty="0">
                <a:latin typeface="Arial"/>
                <a:ea typeface="MS PGothic"/>
                <a:cs typeface="Arial"/>
              </a:rPr>
              <a:t>This is important because </a:t>
            </a:r>
            <a:r>
              <a:rPr lang="en-US" sz="1800" dirty="0" err="1">
                <a:latin typeface="Arial"/>
                <a:ea typeface="MS PGothic"/>
                <a:cs typeface="Arial"/>
              </a:rPr>
              <a:t>Sparkill</a:t>
            </a:r>
            <a:r>
              <a:rPr lang="en-US" sz="1800" dirty="0">
                <a:latin typeface="Arial"/>
                <a:ea typeface="MS PGothic"/>
                <a:cs typeface="Arial"/>
              </a:rPr>
              <a:t> Creek is a tributary to the Hudson River where thousands of people swim and participate in water sports every year. These blooms are a problem for the health of the </a:t>
            </a:r>
            <a:r>
              <a:rPr lang="en-US" sz="1800" dirty="0" err="1">
                <a:latin typeface="Arial"/>
                <a:ea typeface="MS PGothic"/>
                <a:cs typeface="Arial"/>
              </a:rPr>
              <a:t>Sparkill</a:t>
            </a:r>
            <a:r>
              <a:rPr lang="en-US" sz="1800" dirty="0">
                <a:latin typeface="Arial"/>
                <a:ea typeface="MS PGothic"/>
                <a:cs typeface="Arial"/>
              </a:rPr>
              <a:t> Creek ecosystem, as well as the health of the people who live on the creek, many of which has small person farms that directly border the creek. We must monitor these levels because Harmful Algae Blooms or HABS as they are often referred to have taken a great toll on the overall health of the rivers, lakes, and other neighboring water bodies.</a:t>
            </a:r>
          </a:p>
          <a:p>
            <a:pPr marL="457200" indent="-457200">
              <a:buFont typeface="Arial" panose="020B0604020202020204" pitchFamily="34" charset="0"/>
              <a:buChar char="•"/>
              <a:defRPr/>
            </a:pPr>
            <a:endParaRPr lang="en-US" sz="1400" dirty="0">
              <a:cs typeface="Arial" panose="020B0604020202020204" pitchFamily="34" charset="0"/>
            </a:endParaRPr>
          </a:p>
          <a:p>
            <a:pPr>
              <a:defRPr/>
            </a:pPr>
            <a:endParaRPr lang="en-US" sz="2800" dirty="0">
              <a:cs typeface="Arial" panose="020B0604020202020204" pitchFamily="34" charset="0"/>
            </a:endParaRPr>
          </a:p>
        </p:txBody>
      </p:sp>
      <p:sp>
        <p:nvSpPr>
          <p:cNvPr id="3129" name="TextBox 26">
            <a:extLst>
              <a:ext uri="{FF2B5EF4-FFF2-40B4-BE49-F238E27FC236}">
                <a16:creationId xmlns:a16="http://schemas.microsoft.com/office/drawing/2014/main" id="{26AAF024-8911-437C-9533-1E53546FA2EE}"/>
              </a:ext>
            </a:extLst>
          </p:cNvPr>
          <p:cNvSpPr txBox="1">
            <a:spLocks noChangeArrowheads="1"/>
          </p:cNvSpPr>
          <p:nvPr/>
        </p:nvSpPr>
        <p:spPr bwMode="auto">
          <a:xfrm>
            <a:off x="5192713" y="4811713"/>
            <a:ext cx="9513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4000" b="1" u="sng"/>
              <a:t>Background</a:t>
            </a:r>
          </a:p>
        </p:txBody>
      </p:sp>
      <p:sp>
        <p:nvSpPr>
          <p:cNvPr id="8" name="TextBox 7">
            <a:extLst>
              <a:ext uri="{FF2B5EF4-FFF2-40B4-BE49-F238E27FC236}">
                <a16:creationId xmlns:a16="http://schemas.microsoft.com/office/drawing/2014/main" id="{03207980-0938-4D5C-ABEA-1979124F4154}"/>
              </a:ext>
            </a:extLst>
          </p:cNvPr>
          <p:cNvSpPr txBox="1"/>
          <p:nvPr/>
        </p:nvSpPr>
        <p:spPr>
          <a:xfrm>
            <a:off x="2188007" y="23044045"/>
            <a:ext cx="5560539" cy="523220"/>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Rockland County Sewer Plant </a:t>
            </a:r>
          </a:p>
          <a:p>
            <a:r>
              <a:rPr lang="en-US" sz="1400" dirty="0">
                <a:ea typeface="+mn-lt"/>
                <a:cs typeface="+mn-lt"/>
              </a:rPr>
              <a:t>- 4 NY–340, Tappan, NY 10983</a:t>
            </a:r>
            <a:endParaRPr lang="en-US" sz="1400" dirty="0">
              <a:cs typeface="Times"/>
            </a:endParaRPr>
          </a:p>
        </p:txBody>
      </p:sp>
      <p:pic>
        <p:nvPicPr>
          <p:cNvPr id="10" name="Picture 10" descr=".jpg">
            <a:extLst>
              <a:ext uri="{FF2B5EF4-FFF2-40B4-BE49-F238E27FC236}">
                <a16:creationId xmlns:a16="http://schemas.microsoft.com/office/drawing/2014/main" id="{9BCB62BD-38CD-4794-908E-6F0DDF84863F}"/>
              </a:ext>
            </a:extLst>
          </p:cNvPr>
          <p:cNvPicPr>
            <a:picLocks noChangeAspect="1"/>
          </p:cNvPicPr>
          <p:nvPr/>
        </p:nvPicPr>
        <p:blipFill rotWithShape="1">
          <a:blip r:embed="rId7"/>
          <a:srcRect l="38222" t="20700" r="33276" b="17353"/>
          <a:stretch/>
        </p:blipFill>
        <p:spPr>
          <a:xfrm>
            <a:off x="15085096" y="11589408"/>
            <a:ext cx="5098106" cy="5703200"/>
          </a:xfrm>
          <a:prstGeom prst="rect">
            <a:avLst/>
          </a:prstGeom>
        </p:spPr>
      </p:pic>
      <p:pic>
        <p:nvPicPr>
          <p:cNvPr id="11" name="Picture 11" descr=".jpg">
            <a:extLst>
              <a:ext uri="{FF2B5EF4-FFF2-40B4-BE49-F238E27FC236}">
                <a16:creationId xmlns:a16="http://schemas.microsoft.com/office/drawing/2014/main" id="{EA4D77C4-1E13-43BD-9313-7F0595424B2C}"/>
              </a:ext>
            </a:extLst>
          </p:cNvPr>
          <p:cNvPicPr>
            <a:picLocks noChangeAspect="1"/>
          </p:cNvPicPr>
          <p:nvPr/>
        </p:nvPicPr>
        <p:blipFill rotWithShape="1">
          <a:blip r:embed="rId8"/>
          <a:srcRect l="17176" t="121" r="32471" b="4749"/>
          <a:stretch/>
        </p:blipFill>
        <p:spPr>
          <a:xfrm>
            <a:off x="35897427" y="11608232"/>
            <a:ext cx="5161387" cy="5827330"/>
          </a:xfrm>
          <a:prstGeom prst="rect">
            <a:avLst/>
          </a:prstGeom>
        </p:spPr>
      </p:pic>
      <p:sp>
        <p:nvSpPr>
          <p:cNvPr id="12" name="TextBox 11">
            <a:extLst>
              <a:ext uri="{FF2B5EF4-FFF2-40B4-BE49-F238E27FC236}">
                <a16:creationId xmlns:a16="http://schemas.microsoft.com/office/drawing/2014/main" id="{7D001090-A29C-4B68-AADC-78D74BABFD68}"/>
              </a:ext>
            </a:extLst>
          </p:cNvPr>
          <p:cNvSpPr txBox="1"/>
          <p:nvPr/>
        </p:nvSpPr>
        <p:spPr>
          <a:xfrm>
            <a:off x="15025866" y="17277319"/>
            <a:ext cx="524084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1: </a:t>
            </a:r>
            <a:endParaRPr lang="en-US" sz="1400" dirty="0">
              <a:latin typeface="Arial"/>
              <a:ea typeface="MS PGothic"/>
              <a:cs typeface="Arial"/>
            </a:endParaRPr>
          </a:p>
          <a:p>
            <a:r>
              <a:rPr lang="en-US" sz="1400" i="1" dirty="0">
                <a:latin typeface="Arial"/>
                <a:ea typeface="MS PGothic"/>
                <a:cs typeface="Arial"/>
              </a:rPr>
              <a:t>Fragilaria </a:t>
            </a:r>
            <a:r>
              <a:rPr lang="en-US" sz="1400" i="1" dirty="0" err="1">
                <a:latin typeface="Arial"/>
                <a:ea typeface="MS PGothic"/>
                <a:cs typeface="Arial"/>
              </a:rPr>
              <a:t>crotonensis</a:t>
            </a:r>
            <a:r>
              <a:rPr lang="en-US" sz="1400" i="1" dirty="0">
                <a:latin typeface="Arial"/>
                <a:ea typeface="MS PGothic"/>
                <a:cs typeface="Arial"/>
              </a:rPr>
              <a:t> </a:t>
            </a:r>
            <a:r>
              <a:rPr lang="en-US" sz="1400" dirty="0">
                <a:latin typeface="Arial"/>
                <a:ea typeface="MS PGothic"/>
                <a:cs typeface="Arial"/>
              </a:rPr>
              <a:t>is considered a marker that the levels of reactive nitrogen have increased above the threshold in </a:t>
            </a:r>
            <a:r>
              <a:rPr lang="en-US" sz="1400" dirty="0" err="1">
                <a:latin typeface="Arial"/>
                <a:ea typeface="MS PGothic"/>
                <a:cs typeface="Arial"/>
              </a:rPr>
              <a:t>oliogotropic</a:t>
            </a:r>
            <a:r>
              <a:rPr lang="en-US" sz="1400" dirty="0">
                <a:latin typeface="Arial"/>
                <a:ea typeface="MS PGothic"/>
                <a:cs typeface="Arial"/>
              </a:rPr>
              <a:t> lakes of the western United States where diatom assemblages become more like assemblages in mesotrophic and eutrophic lakes. </a:t>
            </a:r>
            <a:endParaRPr lang="en-US" dirty="0">
              <a:cs typeface="Arial"/>
            </a:endParaRPr>
          </a:p>
        </p:txBody>
      </p:sp>
      <p:sp>
        <p:nvSpPr>
          <p:cNvPr id="13" name="TextBox 12">
            <a:extLst>
              <a:ext uri="{FF2B5EF4-FFF2-40B4-BE49-F238E27FC236}">
                <a16:creationId xmlns:a16="http://schemas.microsoft.com/office/drawing/2014/main" id="{114D4340-4D55-410B-84C5-A0B0A2B2794B}"/>
              </a:ext>
            </a:extLst>
          </p:cNvPr>
          <p:cNvSpPr txBox="1"/>
          <p:nvPr/>
        </p:nvSpPr>
        <p:spPr>
          <a:xfrm>
            <a:off x="35867854" y="17461263"/>
            <a:ext cx="542316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4:</a:t>
            </a:r>
          </a:p>
          <a:p>
            <a:r>
              <a:rPr lang="en-US" sz="1400" i="1" dirty="0" err="1">
                <a:latin typeface="Arial"/>
                <a:ea typeface="MS PGothic"/>
                <a:cs typeface="Arial"/>
              </a:rPr>
              <a:t>Bacillaria</a:t>
            </a:r>
            <a:r>
              <a:rPr lang="en-US" sz="1400" i="1" dirty="0">
                <a:latin typeface="Arial"/>
                <a:ea typeface="MS PGothic"/>
                <a:cs typeface="Arial"/>
              </a:rPr>
              <a:t> </a:t>
            </a:r>
            <a:r>
              <a:rPr lang="en-US" sz="1400" i="1" dirty="0" err="1">
                <a:latin typeface="Arial"/>
                <a:ea typeface="MS PGothic"/>
                <a:cs typeface="Arial"/>
              </a:rPr>
              <a:t>paxillifer</a:t>
            </a:r>
            <a:r>
              <a:rPr lang="en-US" sz="1400" i="1" dirty="0">
                <a:latin typeface="Arial"/>
                <a:ea typeface="MS PGothic"/>
                <a:cs typeface="Arial"/>
              </a:rPr>
              <a:t> </a:t>
            </a:r>
            <a:r>
              <a:rPr lang="en-US" sz="1400" dirty="0">
                <a:latin typeface="Arial"/>
                <a:ea typeface="MS PGothic"/>
                <a:cs typeface="Arial"/>
              </a:rPr>
              <a:t>is a diatom that can tolerate fluctuations in salinity. Consequently, </a:t>
            </a:r>
            <a:r>
              <a:rPr lang="en-US" sz="1400" i="1" dirty="0" err="1">
                <a:latin typeface="Arial"/>
                <a:ea typeface="MS PGothic"/>
                <a:cs typeface="Arial"/>
              </a:rPr>
              <a:t>Bacillaria</a:t>
            </a:r>
            <a:r>
              <a:rPr lang="en-US" sz="1400" dirty="0">
                <a:latin typeface="Arial"/>
                <a:ea typeface="MS PGothic"/>
                <a:cs typeface="Arial"/>
              </a:rPr>
              <a:t> is found rivers with higher salt content, as the result of human influence or of influx of marine waters. In freshwaters, it is considered to be indicative of human induced pollution. The movement occurs by the raphe system, as each cell slides across the neighboring cell. </a:t>
            </a:r>
            <a:r>
              <a:rPr lang="en-US" sz="1400" i="1" dirty="0" err="1">
                <a:latin typeface="Arial"/>
                <a:ea typeface="MS PGothic"/>
                <a:cs typeface="Arial"/>
              </a:rPr>
              <a:t>Bacillaria</a:t>
            </a:r>
            <a:r>
              <a:rPr lang="en-US" sz="1400" dirty="0">
                <a:latin typeface="Arial"/>
                <a:ea typeface="MS PGothic"/>
                <a:cs typeface="Arial"/>
              </a:rPr>
              <a:t> grows in colonies in benthic, </a:t>
            </a:r>
            <a:r>
              <a:rPr lang="en-US" sz="1400" dirty="0" err="1">
                <a:latin typeface="Arial"/>
                <a:ea typeface="MS PGothic"/>
                <a:cs typeface="Arial"/>
              </a:rPr>
              <a:t>epipelic</a:t>
            </a:r>
            <a:r>
              <a:rPr lang="en-US" sz="1400" dirty="0">
                <a:latin typeface="Arial"/>
                <a:ea typeface="MS PGothic"/>
                <a:cs typeface="Arial"/>
              </a:rPr>
              <a:t> or planktonic habitats, from freshwater to brackish waters.</a:t>
            </a:r>
            <a:endParaRPr lang="en-US" sz="1400" dirty="0">
              <a:cs typeface="Arial"/>
            </a:endParaRPr>
          </a:p>
        </p:txBody>
      </p:sp>
      <p:pic>
        <p:nvPicPr>
          <p:cNvPr id="14" name="Picture 14" descr=".jpg">
            <a:extLst>
              <a:ext uri="{FF2B5EF4-FFF2-40B4-BE49-F238E27FC236}">
                <a16:creationId xmlns:a16="http://schemas.microsoft.com/office/drawing/2014/main" id="{76E22028-42E9-4236-8135-2F7BDDE549F2}"/>
              </a:ext>
            </a:extLst>
          </p:cNvPr>
          <p:cNvPicPr>
            <a:picLocks noChangeAspect="1"/>
          </p:cNvPicPr>
          <p:nvPr/>
        </p:nvPicPr>
        <p:blipFill rotWithShape="1">
          <a:blip r:embed="rId9"/>
          <a:srcRect l="27852" t="26605" r="16912" b="15455"/>
          <a:stretch/>
        </p:blipFill>
        <p:spPr>
          <a:xfrm>
            <a:off x="21984896" y="11606263"/>
            <a:ext cx="5085322" cy="5770806"/>
          </a:xfrm>
          <a:prstGeom prst="rect">
            <a:avLst/>
          </a:prstGeom>
        </p:spPr>
      </p:pic>
      <p:sp>
        <p:nvSpPr>
          <p:cNvPr id="15" name="TextBox 14">
            <a:extLst>
              <a:ext uri="{FF2B5EF4-FFF2-40B4-BE49-F238E27FC236}">
                <a16:creationId xmlns:a16="http://schemas.microsoft.com/office/drawing/2014/main" id="{70C8E700-7C16-4CB7-9991-026D3DAA1191}"/>
              </a:ext>
            </a:extLst>
          </p:cNvPr>
          <p:cNvSpPr txBox="1"/>
          <p:nvPr/>
        </p:nvSpPr>
        <p:spPr>
          <a:xfrm>
            <a:off x="21958570" y="17364371"/>
            <a:ext cx="510683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2:</a:t>
            </a:r>
          </a:p>
          <a:p>
            <a:r>
              <a:rPr lang="en-US" sz="1400" i="1" dirty="0" err="1">
                <a:latin typeface="Arial"/>
                <a:ea typeface="MS PGothic"/>
                <a:cs typeface="Arial"/>
              </a:rPr>
              <a:t>Melosira</a:t>
            </a:r>
            <a:r>
              <a:rPr lang="en-US" sz="1400" i="1" dirty="0">
                <a:latin typeface="Arial"/>
                <a:ea typeface="MS PGothic"/>
                <a:cs typeface="Arial"/>
              </a:rPr>
              <a:t> </a:t>
            </a:r>
            <a:r>
              <a:rPr lang="en-US" sz="1400" i="1" dirty="0" err="1">
                <a:latin typeface="Arial"/>
                <a:ea typeface="MS PGothic"/>
                <a:cs typeface="Arial"/>
              </a:rPr>
              <a:t>varians</a:t>
            </a:r>
            <a:r>
              <a:rPr lang="en-US" sz="1400" i="1" dirty="0">
                <a:latin typeface="Arial"/>
                <a:ea typeface="MS PGothic"/>
                <a:cs typeface="Arial"/>
              </a:rPr>
              <a:t> </a:t>
            </a:r>
            <a:r>
              <a:rPr lang="en-US" sz="1400" dirty="0">
                <a:latin typeface="Arial"/>
                <a:ea typeface="MS PGothic"/>
                <a:cs typeface="Arial"/>
              </a:rPr>
              <a:t>is very common in rivers and lakes across North America. This species is considered to be tolerant of poor water quality, although it may occur in more pristine sites as well. This diatom is primarily found in benthic habitats, with cells joined in long filamentous chains.</a:t>
            </a:r>
            <a:endParaRPr lang="en-US" sz="1400" i="1" dirty="0">
              <a:cs typeface="Arial"/>
            </a:endParaRPr>
          </a:p>
        </p:txBody>
      </p:sp>
      <p:pic>
        <p:nvPicPr>
          <p:cNvPr id="16" name="Picture 16" descr=".jpg">
            <a:extLst>
              <a:ext uri="{FF2B5EF4-FFF2-40B4-BE49-F238E27FC236}">
                <a16:creationId xmlns:a16="http://schemas.microsoft.com/office/drawing/2014/main" id="{8F24FF17-413B-45C4-AD89-9D425E9D897E}"/>
              </a:ext>
            </a:extLst>
          </p:cNvPr>
          <p:cNvPicPr>
            <a:picLocks noChangeAspect="1"/>
          </p:cNvPicPr>
          <p:nvPr/>
        </p:nvPicPr>
        <p:blipFill rotWithShape="1">
          <a:blip r:embed="rId10"/>
          <a:srcRect l="51254" t="39130" r="21244" b="19544"/>
          <a:stretch/>
        </p:blipFill>
        <p:spPr>
          <a:xfrm>
            <a:off x="29075525" y="11612192"/>
            <a:ext cx="5079958" cy="5837052"/>
          </a:xfrm>
          <a:prstGeom prst="rect">
            <a:avLst/>
          </a:prstGeom>
        </p:spPr>
      </p:pic>
      <p:sp>
        <p:nvSpPr>
          <p:cNvPr id="17" name="TextBox 16">
            <a:extLst>
              <a:ext uri="{FF2B5EF4-FFF2-40B4-BE49-F238E27FC236}">
                <a16:creationId xmlns:a16="http://schemas.microsoft.com/office/drawing/2014/main" id="{36D47AB7-3CD2-41D7-A06B-27892BDD6DE2}"/>
              </a:ext>
            </a:extLst>
          </p:cNvPr>
          <p:cNvSpPr txBox="1"/>
          <p:nvPr/>
        </p:nvSpPr>
        <p:spPr>
          <a:xfrm>
            <a:off x="29022056" y="17464493"/>
            <a:ext cx="49860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3:</a:t>
            </a:r>
          </a:p>
          <a:p>
            <a:r>
              <a:rPr lang="en-US" sz="1400" i="1" dirty="0" err="1">
                <a:latin typeface="Arial"/>
                <a:ea typeface="MS PGothic"/>
                <a:cs typeface="Arial"/>
              </a:rPr>
              <a:t>Navicula</a:t>
            </a:r>
            <a:r>
              <a:rPr lang="en-US" sz="1400" i="1" dirty="0">
                <a:latin typeface="Arial"/>
                <a:ea typeface="MS PGothic"/>
                <a:cs typeface="Arial"/>
              </a:rPr>
              <a:t> </a:t>
            </a:r>
            <a:r>
              <a:rPr lang="en-US" sz="1400" dirty="0">
                <a:latin typeface="Arial"/>
                <a:ea typeface="MS PGothic"/>
                <a:cs typeface="Arial"/>
              </a:rPr>
              <a:t>is a genus that has over 80 different species in it so it is hard to pinpoint the exact species that we have found. We found 6 different </a:t>
            </a:r>
            <a:r>
              <a:rPr lang="en-US" sz="1400" i="1" dirty="0" err="1">
                <a:latin typeface="Arial"/>
                <a:ea typeface="MS PGothic"/>
                <a:cs typeface="Arial"/>
              </a:rPr>
              <a:t>Navicula</a:t>
            </a:r>
            <a:r>
              <a:rPr lang="en-US" sz="1400" dirty="0">
                <a:latin typeface="Arial"/>
                <a:ea typeface="MS PGothic"/>
                <a:cs typeface="Arial"/>
              </a:rPr>
              <a:t> in the pictures that we took and here are three different ones in one picture that we found.  </a:t>
            </a:r>
            <a:endParaRPr lang="en-US" sz="1400" dirty="0">
              <a:cs typeface="Arial"/>
            </a:endParaRPr>
          </a:p>
        </p:txBody>
      </p:sp>
      <p:pic>
        <p:nvPicPr>
          <p:cNvPr id="18" name="Picture 18" descr="Map&#10;&#10;Description automatically generated">
            <a:extLst>
              <a:ext uri="{FF2B5EF4-FFF2-40B4-BE49-F238E27FC236}">
                <a16:creationId xmlns:a16="http://schemas.microsoft.com/office/drawing/2014/main" id="{F02302A5-551B-4FAC-9A81-F06C9D5CB4BA}"/>
              </a:ext>
            </a:extLst>
          </p:cNvPr>
          <p:cNvPicPr>
            <a:picLocks noChangeAspect="1"/>
          </p:cNvPicPr>
          <p:nvPr/>
        </p:nvPicPr>
        <p:blipFill rotWithShape="1">
          <a:blip r:embed="rId11"/>
          <a:srcRect l="9447" t="16444" r="-800" b="23816"/>
          <a:stretch/>
        </p:blipFill>
        <p:spPr>
          <a:xfrm>
            <a:off x="2161932" y="16618517"/>
            <a:ext cx="1919621" cy="2317280"/>
          </a:xfrm>
          <a:prstGeom prst="rect">
            <a:avLst/>
          </a:prstGeom>
        </p:spPr>
      </p:pic>
      <p:pic>
        <p:nvPicPr>
          <p:cNvPr id="19" name="Picture 19" descr="Map&#10;&#10;Description automatically generated">
            <a:extLst>
              <a:ext uri="{FF2B5EF4-FFF2-40B4-BE49-F238E27FC236}">
                <a16:creationId xmlns:a16="http://schemas.microsoft.com/office/drawing/2014/main" id="{5D2EDF2E-0FE9-4229-A5B2-639E7D871F1E}"/>
              </a:ext>
            </a:extLst>
          </p:cNvPr>
          <p:cNvPicPr>
            <a:picLocks noChangeAspect="1"/>
          </p:cNvPicPr>
          <p:nvPr/>
        </p:nvPicPr>
        <p:blipFill rotWithShape="1">
          <a:blip r:embed="rId12"/>
          <a:srcRect t="17640" r="8411" b="21031"/>
          <a:stretch/>
        </p:blipFill>
        <p:spPr>
          <a:xfrm>
            <a:off x="6119992" y="16615144"/>
            <a:ext cx="1932276" cy="2309687"/>
          </a:xfrm>
          <a:prstGeom prst="rect">
            <a:avLst/>
          </a:prstGeom>
        </p:spPr>
      </p:pic>
      <p:pic>
        <p:nvPicPr>
          <p:cNvPr id="21" name="Picture 21" descr="A picture containing map&#10;&#10;Description automatically generated">
            <a:extLst>
              <a:ext uri="{FF2B5EF4-FFF2-40B4-BE49-F238E27FC236}">
                <a16:creationId xmlns:a16="http://schemas.microsoft.com/office/drawing/2014/main" id="{09EC4F78-A4CD-4BE7-8D61-485EDF2746CF}"/>
              </a:ext>
            </a:extLst>
          </p:cNvPr>
          <p:cNvPicPr>
            <a:picLocks noChangeAspect="1"/>
          </p:cNvPicPr>
          <p:nvPr/>
        </p:nvPicPr>
        <p:blipFill rotWithShape="1">
          <a:blip r:embed="rId13"/>
          <a:srcRect l="-3509" t="32339" r="19298" b="17476"/>
          <a:stretch/>
        </p:blipFill>
        <p:spPr>
          <a:xfrm>
            <a:off x="9469811" y="16609673"/>
            <a:ext cx="2035920" cy="2330578"/>
          </a:xfrm>
          <a:prstGeom prst="rect">
            <a:avLst/>
          </a:prstGeom>
        </p:spPr>
      </p:pic>
      <p:pic>
        <p:nvPicPr>
          <p:cNvPr id="23" name="Picture 23" descr="A picture containing text, outdoor, street, sign&#10;&#10;Description automatically generated">
            <a:extLst>
              <a:ext uri="{FF2B5EF4-FFF2-40B4-BE49-F238E27FC236}">
                <a16:creationId xmlns:a16="http://schemas.microsoft.com/office/drawing/2014/main" id="{C01E29E9-32BF-45B0-8FA2-C861AAE29449}"/>
              </a:ext>
            </a:extLst>
          </p:cNvPr>
          <p:cNvPicPr>
            <a:picLocks noChangeAspect="1"/>
          </p:cNvPicPr>
          <p:nvPr/>
        </p:nvPicPr>
        <p:blipFill>
          <a:blip r:embed="rId14"/>
          <a:stretch>
            <a:fillRect/>
          </a:stretch>
        </p:blipFill>
        <p:spPr>
          <a:xfrm>
            <a:off x="2190940" y="20430802"/>
            <a:ext cx="1864770" cy="2332107"/>
          </a:xfrm>
          <a:prstGeom prst="rect">
            <a:avLst/>
          </a:prstGeom>
        </p:spPr>
      </p:pic>
      <p:sp>
        <p:nvSpPr>
          <p:cNvPr id="2" name="Rectangle 1">
            <a:extLst>
              <a:ext uri="{FF2B5EF4-FFF2-40B4-BE49-F238E27FC236}">
                <a16:creationId xmlns:a16="http://schemas.microsoft.com/office/drawing/2014/main" id="{262504D4-33A2-407A-AE81-D1B40E026722}"/>
              </a:ext>
            </a:extLst>
          </p:cNvPr>
          <p:cNvSpPr/>
          <p:nvPr/>
        </p:nvSpPr>
        <p:spPr bwMode="auto">
          <a:xfrm>
            <a:off x="1702348" y="25474248"/>
            <a:ext cx="5095628" cy="26381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u="sng" dirty="0">
                <a:latin typeface="Arial"/>
                <a:ea typeface="MS PGothic"/>
                <a:cs typeface="Arial"/>
              </a:rPr>
              <a:t>Location of sampling:</a:t>
            </a:r>
            <a:r>
              <a:rPr lang="en-US" sz="1600" dirty="0">
                <a:latin typeface="Arial"/>
                <a:ea typeface="MS PGothic"/>
                <a:cs typeface="Arial"/>
              </a:rPr>
              <a:t> First we looked at the map and tried to find the closest point we could go to get to the start of the creek. Once we had a starting point, we continued down the creek in short segments to see if the conditions were different as we moved down the creek. Since the creek is very long, we traveled down to four points on the creek that were close to Dominican College and then went as far down as we could to the end of the creek right before it flows into the Hudson and tested there. </a:t>
            </a:r>
            <a:endParaRPr lang="en-US" sz="1600" dirty="0">
              <a:latin typeface="Arial"/>
              <a:ea typeface="MS PGothic"/>
            </a:endParaRPr>
          </a:p>
        </p:txBody>
      </p:sp>
      <p:sp>
        <p:nvSpPr>
          <p:cNvPr id="3" name="Rectangle 2">
            <a:extLst>
              <a:ext uri="{FF2B5EF4-FFF2-40B4-BE49-F238E27FC236}">
                <a16:creationId xmlns:a16="http://schemas.microsoft.com/office/drawing/2014/main" id="{ED8B8FD3-A9EF-4C36-B4D0-8CEFF68A0F3B}"/>
              </a:ext>
            </a:extLst>
          </p:cNvPr>
          <p:cNvSpPr/>
          <p:nvPr/>
        </p:nvSpPr>
        <p:spPr bwMode="auto">
          <a:xfrm>
            <a:off x="1574063" y="28625128"/>
            <a:ext cx="5220743" cy="31378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u="sng" dirty="0">
                <a:latin typeface="Arial"/>
                <a:ea typeface="MS PGothic"/>
                <a:cs typeface="Arial"/>
              </a:rPr>
              <a:t>Collection of samples:</a:t>
            </a:r>
            <a:r>
              <a:rPr lang="en-US" sz="1600" dirty="0">
                <a:latin typeface="Arial"/>
                <a:ea typeface="MS PGothic"/>
                <a:cs typeface="Arial"/>
              </a:rPr>
              <a:t> At each location we collected water samples using pint-sized containers and large sediment jars. We collected a sample of running water from the creek, a sample of sediment mixed with water, </a:t>
            </a:r>
            <a:r>
              <a:rPr lang="en-US" sz="1600">
                <a:latin typeface="Arial"/>
                <a:ea typeface="MS PGothic"/>
                <a:cs typeface="Arial"/>
              </a:rPr>
              <a:t>and a sample of water using a plankton tow, which</a:t>
            </a:r>
            <a:r>
              <a:rPr lang="en-US" sz="1600" dirty="0">
                <a:latin typeface="Arial"/>
                <a:ea typeface="MS PGothic"/>
                <a:cs typeface="Arial"/>
              </a:rPr>
              <a:t> </a:t>
            </a:r>
            <a:r>
              <a:rPr lang="en-US" sz="1600">
                <a:latin typeface="Arial"/>
                <a:ea typeface="MS PGothic"/>
                <a:cs typeface="Arial"/>
              </a:rPr>
              <a:t>concentrates the number of algae that ended up in the </a:t>
            </a:r>
            <a:r>
              <a:rPr lang="en-US" sz="1600" dirty="0">
                <a:latin typeface="Arial"/>
                <a:ea typeface="MS PGothic"/>
                <a:cs typeface="Arial"/>
              </a:rPr>
              <a:t>container. We did this by connecting a container to the plankton tow, submerged it under water and let the creek filter into the tow for 10 to 15 minutes before taking the set up out of the water. The samples were put into a refrigerator at roughly 40°F, until they could be observed.</a:t>
            </a:r>
            <a:endParaRPr lang="en-US" sz="1600" b="0" i="0" u="none" strike="noStrike" cap="none" normalizeH="0" baseline="0" dirty="0">
              <a:ln>
                <a:noFill/>
              </a:ln>
              <a:effectLst/>
              <a:latin typeface="Arial" pitchFamily="-111" charset="0"/>
              <a:cs typeface="Arial"/>
            </a:endParaRPr>
          </a:p>
        </p:txBody>
      </p:sp>
      <p:sp>
        <p:nvSpPr>
          <p:cNvPr id="5" name="TextBox 4">
            <a:extLst>
              <a:ext uri="{FF2B5EF4-FFF2-40B4-BE49-F238E27FC236}">
                <a16:creationId xmlns:a16="http://schemas.microsoft.com/office/drawing/2014/main" id="{CFE78280-93BD-4FAB-8761-F12545D3B440}"/>
              </a:ext>
            </a:extLst>
          </p:cNvPr>
          <p:cNvSpPr txBox="1"/>
          <p:nvPr/>
        </p:nvSpPr>
        <p:spPr>
          <a:xfrm>
            <a:off x="7606192" y="28177376"/>
            <a:ext cx="4679576" cy="1315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sp>
        <p:nvSpPr>
          <p:cNvPr id="6" name="Rectangle 5">
            <a:extLst>
              <a:ext uri="{FF2B5EF4-FFF2-40B4-BE49-F238E27FC236}">
                <a16:creationId xmlns:a16="http://schemas.microsoft.com/office/drawing/2014/main" id="{2762F525-4368-49E6-ACE2-5AE07058B3BD}"/>
              </a:ext>
            </a:extLst>
          </p:cNvPr>
          <p:cNvSpPr/>
          <p:nvPr/>
        </p:nvSpPr>
        <p:spPr bwMode="auto">
          <a:xfrm>
            <a:off x="7739887" y="25460903"/>
            <a:ext cx="5440402" cy="413777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u="sng" dirty="0">
                <a:latin typeface="Arial"/>
                <a:ea typeface="MS PGothic"/>
                <a:cs typeface="Arial"/>
              </a:rPr>
              <a:t>Filtering:</a:t>
            </a:r>
            <a:r>
              <a:rPr lang="en-US" sz="1600" dirty="0">
                <a:latin typeface="Arial"/>
                <a:ea typeface="MS PGothic"/>
                <a:cs typeface="Arial"/>
              </a:rPr>
              <a:t> To further concentrate the samples my partner and I vacuum filtered the samples by connecting a Büchner funnel to the top of a vacuum flask, then connecting one end of a vacuum hose to the flask and the other end to the faucet of the sink. Turning on the faucet created a suction in the flask and the funnel. By placing filter paper on top of the perforated plate in the funnel, and allowing the suction to secure the paper, we could then pour our water samples into the funnel, which filtered the water into the bottom of the flask and left any remaining particles on the filter paper. This filtering process was performed for each sample, using a clean sheet of filter paper per sample. Each paper was then placed into its own petri dish, and approximately 10 mL of the water filtered out from that sample was poured on top of the filter paper, so that we might easily draw from these samples to create wet mounts. </a:t>
            </a:r>
            <a:endParaRPr lang="en-US" sz="1600" b="0" i="0" u="none" strike="noStrike" cap="none" normalizeH="0" baseline="0" dirty="0">
              <a:ln>
                <a:noFill/>
              </a:ln>
              <a:effectLst/>
              <a:latin typeface="Arial" pitchFamily="-111" charset="0"/>
              <a:cs typeface="Arial"/>
            </a:endParaRPr>
          </a:p>
        </p:txBody>
      </p:sp>
      <p:sp>
        <p:nvSpPr>
          <p:cNvPr id="7" name="Rectangle 6">
            <a:extLst>
              <a:ext uri="{FF2B5EF4-FFF2-40B4-BE49-F238E27FC236}">
                <a16:creationId xmlns:a16="http://schemas.microsoft.com/office/drawing/2014/main" id="{286743D8-CBCD-4E8F-A1FD-39220DFA01B0}"/>
              </a:ext>
            </a:extLst>
          </p:cNvPr>
          <p:cNvSpPr/>
          <p:nvPr/>
        </p:nvSpPr>
        <p:spPr bwMode="auto">
          <a:xfrm>
            <a:off x="7745872" y="29901211"/>
            <a:ext cx="5436728" cy="17941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u="sng" dirty="0">
                <a:latin typeface="Arial"/>
                <a:ea typeface="MS PGothic"/>
                <a:cs typeface="Arial"/>
              </a:rPr>
              <a:t>Microscope and identification:</a:t>
            </a:r>
            <a:r>
              <a:rPr lang="en-US" sz="1600" dirty="0">
                <a:latin typeface="Arial"/>
                <a:ea typeface="MS PGothic"/>
                <a:cs typeface="Arial"/>
              </a:rPr>
              <a:t> The concentrated samples were observed on wet mounts under the microscope. The photographs were mainly taken at 10x and 40x magnifications. After </a:t>
            </a:r>
            <a:r>
              <a:rPr lang="en-US" sz="1600">
                <a:latin typeface="Arial"/>
                <a:ea typeface="MS PGothic"/>
                <a:cs typeface="Arial"/>
              </a:rPr>
              <a:t>the photos were </a:t>
            </a:r>
            <a:r>
              <a:rPr lang="en-US" sz="1600" dirty="0">
                <a:latin typeface="Arial"/>
                <a:ea typeface="MS PGothic"/>
                <a:cs typeface="Arial"/>
              </a:rPr>
              <a:t>taken, we used identification keys and internet searches to identified the microalgae and other microorganisms to the lowest taxonomic level possible.</a:t>
            </a:r>
            <a:endParaRPr lang="en-US" sz="1600" b="0" i="0" strike="noStrike" cap="none" normalizeH="0" baseline="0" dirty="0">
              <a:ln>
                <a:noFill/>
              </a:ln>
              <a:solidFill>
                <a:schemeClr val="tx1"/>
              </a:solidFill>
              <a:effectLst/>
              <a:latin typeface="Arial" pitchFamily="-111" charset="0"/>
              <a:cs typeface="Arial"/>
            </a:endParaRPr>
          </a:p>
        </p:txBody>
      </p:sp>
      <p:pic>
        <p:nvPicPr>
          <p:cNvPr id="20" name="Picture 21" descr="Graphical user interface, application&#10;&#10;Description automatically generated">
            <a:extLst>
              <a:ext uri="{FF2B5EF4-FFF2-40B4-BE49-F238E27FC236}">
                <a16:creationId xmlns:a16="http://schemas.microsoft.com/office/drawing/2014/main" id="{1C9F0493-984A-4AB2-8A1D-0F5A9EE0C119}"/>
              </a:ext>
            </a:extLst>
          </p:cNvPr>
          <p:cNvPicPr>
            <a:picLocks noChangeAspect="1"/>
          </p:cNvPicPr>
          <p:nvPr/>
        </p:nvPicPr>
        <p:blipFill>
          <a:blip r:embed="rId15"/>
          <a:stretch>
            <a:fillRect/>
          </a:stretch>
        </p:blipFill>
        <p:spPr>
          <a:xfrm>
            <a:off x="6157728" y="20394629"/>
            <a:ext cx="1898370" cy="2379933"/>
          </a:xfrm>
          <a:prstGeom prst="rect">
            <a:avLst/>
          </a:prstGeom>
        </p:spPr>
      </p:pic>
      <p:pic>
        <p:nvPicPr>
          <p:cNvPr id="22" name="Picture 23">
            <a:extLst>
              <a:ext uri="{FF2B5EF4-FFF2-40B4-BE49-F238E27FC236}">
                <a16:creationId xmlns:a16="http://schemas.microsoft.com/office/drawing/2014/main" id="{FF1D09FD-421C-410A-91CD-8E41B1B28639}"/>
              </a:ext>
            </a:extLst>
          </p:cNvPr>
          <p:cNvPicPr>
            <a:picLocks noChangeAspect="1"/>
          </p:cNvPicPr>
          <p:nvPr/>
        </p:nvPicPr>
        <p:blipFill>
          <a:blip r:embed="rId16"/>
          <a:stretch>
            <a:fillRect/>
          </a:stretch>
        </p:blipFill>
        <p:spPr>
          <a:xfrm>
            <a:off x="9657808" y="20435811"/>
            <a:ext cx="1890818" cy="2366582"/>
          </a:xfrm>
          <a:prstGeom prst="rect">
            <a:avLst/>
          </a:prstGeom>
        </p:spPr>
      </p:pic>
      <p:sp>
        <p:nvSpPr>
          <p:cNvPr id="24" name="TextBox 23">
            <a:extLst>
              <a:ext uri="{FF2B5EF4-FFF2-40B4-BE49-F238E27FC236}">
                <a16:creationId xmlns:a16="http://schemas.microsoft.com/office/drawing/2014/main" id="{22C94DDB-5F75-4FFE-97CC-DA674CB62A23}"/>
              </a:ext>
            </a:extLst>
          </p:cNvPr>
          <p:cNvSpPr txBox="1"/>
          <p:nvPr/>
        </p:nvSpPr>
        <p:spPr>
          <a:xfrm>
            <a:off x="9738683" y="2309668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ea typeface="MS PGothic"/>
                <a:cs typeface="Arial"/>
              </a:rPr>
              <a:t>93 Paradise Ave </a:t>
            </a:r>
            <a:endParaRPr lang="en-US" sz="1400">
              <a:cs typeface="Arial"/>
            </a:endParaRPr>
          </a:p>
          <a:p>
            <a:r>
              <a:rPr lang="en-US" sz="1400">
                <a:latin typeface="Arial"/>
                <a:ea typeface="MS PGothic"/>
                <a:cs typeface="Arial"/>
              </a:rPr>
              <a:t>Piermont, NY 10968</a:t>
            </a:r>
            <a:endParaRPr lang="en-US" sz="1400">
              <a:cs typeface="Arial"/>
            </a:endParaRPr>
          </a:p>
        </p:txBody>
      </p:sp>
      <p:sp>
        <p:nvSpPr>
          <p:cNvPr id="25" name="TextBox 24">
            <a:extLst>
              <a:ext uri="{FF2B5EF4-FFF2-40B4-BE49-F238E27FC236}">
                <a16:creationId xmlns:a16="http://schemas.microsoft.com/office/drawing/2014/main" id="{CB28F2AE-7104-4173-AA4A-48EAC8E196B8}"/>
              </a:ext>
            </a:extLst>
          </p:cNvPr>
          <p:cNvSpPr txBox="1"/>
          <p:nvPr/>
        </p:nvSpPr>
        <p:spPr>
          <a:xfrm>
            <a:off x="5878901" y="2310154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ea typeface="MS PGothic"/>
                <a:cs typeface="Arial"/>
              </a:rPr>
              <a:t>432 Valentine Ave </a:t>
            </a:r>
            <a:r>
              <a:rPr lang="en-US" sz="1400" err="1">
                <a:latin typeface="Arial"/>
                <a:ea typeface="MS PGothic"/>
                <a:cs typeface="Arial"/>
              </a:rPr>
              <a:t>Sparkill</a:t>
            </a:r>
            <a:r>
              <a:rPr lang="en-US" sz="1400">
                <a:latin typeface="Arial"/>
                <a:ea typeface="MS PGothic"/>
                <a:cs typeface="Arial"/>
              </a:rPr>
              <a:t>, NY 10976</a:t>
            </a:r>
            <a:endParaRPr lang="en-US" sz="1400">
              <a:cs typeface="Arial"/>
            </a:endParaRPr>
          </a:p>
        </p:txBody>
      </p:sp>
      <p:pic>
        <p:nvPicPr>
          <p:cNvPr id="27" name="Picture 27" descr=".jpg">
            <a:extLst>
              <a:ext uri="{FF2B5EF4-FFF2-40B4-BE49-F238E27FC236}">
                <a16:creationId xmlns:a16="http://schemas.microsoft.com/office/drawing/2014/main" id="{248B3743-386D-4C33-8C6C-567DAB650F66}"/>
              </a:ext>
            </a:extLst>
          </p:cNvPr>
          <p:cNvPicPr>
            <a:picLocks noChangeAspect="1"/>
          </p:cNvPicPr>
          <p:nvPr/>
        </p:nvPicPr>
        <p:blipFill rotWithShape="1">
          <a:blip r:embed="rId17"/>
          <a:srcRect l="23390" t="26364" r="32168" b="29374"/>
          <a:stretch/>
        </p:blipFill>
        <p:spPr>
          <a:xfrm>
            <a:off x="15099092" y="19732707"/>
            <a:ext cx="5173629" cy="5647061"/>
          </a:xfrm>
          <a:prstGeom prst="rect">
            <a:avLst/>
          </a:prstGeom>
        </p:spPr>
      </p:pic>
      <p:pic>
        <p:nvPicPr>
          <p:cNvPr id="4" name="Picture 27" descr=".jpg">
            <a:extLst>
              <a:ext uri="{FF2B5EF4-FFF2-40B4-BE49-F238E27FC236}">
                <a16:creationId xmlns:a16="http://schemas.microsoft.com/office/drawing/2014/main" id="{CD6AC6ED-C8E7-4F1E-89A1-6E9ABD8AF746}"/>
              </a:ext>
            </a:extLst>
          </p:cNvPr>
          <p:cNvPicPr>
            <a:picLocks noChangeAspect="1"/>
          </p:cNvPicPr>
          <p:nvPr/>
        </p:nvPicPr>
        <p:blipFill rotWithShape="1">
          <a:blip r:embed="rId18"/>
          <a:srcRect l="32500" t="34568" r="35000" b="25620"/>
          <a:stretch/>
        </p:blipFill>
        <p:spPr>
          <a:xfrm>
            <a:off x="21942550" y="19722345"/>
            <a:ext cx="5142778" cy="5748426"/>
          </a:xfrm>
          <a:prstGeom prst="rect">
            <a:avLst/>
          </a:prstGeom>
        </p:spPr>
      </p:pic>
      <p:sp>
        <p:nvSpPr>
          <p:cNvPr id="28" name="TextBox 27">
            <a:extLst>
              <a:ext uri="{FF2B5EF4-FFF2-40B4-BE49-F238E27FC236}">
                <a16:creationId xmlns:a16="http://schemas.microsoft.com/office/drawing/2014/main" id="{0C7FD7FD-F303-474F-B01F-EB516E7BBFF9}"/>
              </a:ext>
            </a:extLst>
          </p:cNvPr>
          <p:cNvSpPr txBox="1"/>
          <p:nvPr/>
        </p:nvSpPr>
        <p:spPr>
          <a:xfrm>
            <a:off x="21844232" y="25475182"/>
            <a:ext cx="52296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6:</a:t>
            </a:r>
          </a:p>
          <a:p>
            <a:r>
              <a:rPr lang="en-US" sz="1400" i="1" dirty="0" err="1">
                <a:latin typeface="Arial"/>
                <a:ea typeface="MS PGothic"/>
                <a:cs typeface="Arial"/>
              </a:rPr>
              <a:t>Actinophryid</a:t>
            </a:r>
            <a:r>
              <a:rPr lang="en-US" sz="1400" i="1" dirty="0">
                <a:latin typeface="Arial"/>
                <a:ea typeface="MS PGothic"/>
                <a:cs typeface="Arial"/>
              </a:rPr>
              <a:t>, </a:t>
            </a:r>
            <a:r>
              <a:rPr lang="en-US" sz="1400" dirty="0">
                <a:latin typeface="Arial"/>
                <a:ea typeface="MS PGothic"/>
                <a:cs typeface="Arial"/>
              </a:rPr>
              <a:t>(a Heliozoan, not an alga)</a:t>
            </a:r>
            <a:r>
              <a:rPr lang="en-US" sz="1400" i="1" dirty="0">
                <a:latin typeface="Arial"/>
                <a:ea typeface="MS PGothic"/>
                <a:cs typeface="Arial"/>
              </a:rPr>
              <a:t>,</a:t>
            </a:r>
            <a:r>
              <a:rPr lang="en-US" sz="1400" dirty="0">
                <a:latin typeface="Arial"/>
                <a:ea typeface="MS PGothic"/>
                <a:cs typeface="Arial"/>
              </a:rPr>
              <a:t> under unfavorable conditions, will form a cyst, which is multi-walled and covered in spikes. While enclosed it may undergo a peculiar process of autogamy or self-fertilization, where it goes through meiosis and divides to form two gametes, which then fuse together again. From our samples we were not able to find one with a cyst that we could see. This suggests that favorable conditions were met. </a:t>
            </a:r>
            <a:endParaRPr lang="en-US" sz="1400" dirty="0">
              <a:cs typeface="Arial"/>
            </a:endParaRPr>
          </a:p>
        </p:txBody>
      </p:sp>
      <p:sp>
        <p:nvSpPr>
          <p:cNvPr id="34" name="TextBox 33">
            <a:extLst>
              <a:ext uri="{FF2B5EF4-FFF2-40B4-BE49-F238E27FC236}">
                <a16:creationId xmlns:a16="http://schemas.microsoft.com/office/drawing/2014/main" id="{E4748E28-ECEE-4C70-80B8-068B0E93E11E}"/>
              </a:ext>
            </a:extLst>
          </p:cNvPr>
          <p:cNvSpPr txBox="1"/>
          <p:nvPr/>
        </p:nvSpPr>
        <p:spPr>
          <a:xfrm>
            <a:off x="15033636" y="28837813"/>
            <a:ext cx="27493782"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From the samples that we collected from Sparkill Creek our data supports that there are contaminants in the creek that are increasing as you move downstream. Observation of the samples we took from Spruce Street and the Rockland County Sewer plant showed much less concentration of algae than the intersection of MountainView and Route 303. From our data it suggests there could be a change in environment or another unseen condition. We have positively identified the follwing species and genera, </a:t>
            </a:r>
            <a:r>
              <a:rPr lang="en-US" i="1" dirty="0">
                <a:latin typeface="Arial"/>
                <a:cs typeface="Arial"/>
              </a:rPr>
              <a:t>Bacillaria Paxillifer, Spirogyra, Navicula</a:t>
            </a:r>
            <a:r>
              <a:rPr lang="en-US" dirty="0">
                <a:latin typeface="Arial"/>
                <a:cs typeface="Arial"/>
              </a:rPr>
              <a:t>, </a:t>
            </a:r>
            <a:r>
              <a:rPr lang="en-US" i="1" dirty="0">
                <a:latin typeface="Arial"/>
                <a:cs typeface="Arial"/>
              </a:rPr>
              <a:t>Nitzschia, </a:t>
            </a:r>
            <a:r>
              <a:rPr lang="en-US" dirty="0">
                <a:latin typeface="Arial"/>
                <a:cs typeface="Arial"/>
              </a:rPr>
              <a:t>several Desmids, </a:t>
            </a:r>
            <a:r>
              <a:rPr lang="en-US" i="1" dirty="0">
                <a:latin typeface="Arial"/>
                <a:cs typeface="Arial"/>
              </a:rPr>
              <a:t>Melosira varians, and Fragilaria</a:t>
            </a:r>
            <a:r>
              <a:rPr lang="en-US" dirty="0">
                <a:latin typeface="Arial"/>
                <a:cs typeface="Arial"/>
              </a:rPr>
              <a:t>. There are also other organisms present in our samples and we are working to continue to identify them. An outstanding question that we have is where is the pipe at the intersection of MountainView Ave and Route 303 coming from and what is the unknown orange substance dumping into the water. There were also high levels of microplastics in many of the samples. Microplastics smaller than 5mm are of special concern because they can be ingested throughout the food web more readily than larger particles. The origin and </a:t>
            </a:r>
            <a:r>
              <a:rPr lang="en-US">
                <a:latin typeface="Arial"/>
                <a:cs typeface="Arial"/>
              </a:rPr>
              <a:t>cbiochemical makeup of the orange sludge, as well as the high amounts of microplastics found are two topics that should be covered in future investigations.</a:t>
            </a:r>
            <a:endParaRPr lang="en-US" dirty="0"/>
          </a:p>
        </p:txBody>
      </p:sp>
      <p:pic>
        <p:nvPicPr>
          <p:cNvPr id="9" name="Picture 32" descr="A picture containing outdoor, tree, grass, hole&#10;&#10;Description automatically generated">
            <a:extLst>
              <a:ext uri="{FF2B5EF4-FFF2-40B4-BE49-F238E27FC236}">
                <a16:creationId xmlns:a16="http://schemas.microsoft.com/office/drawing/2014/main" id="{B7DE198C-8FA9-4DD3-943D-5BA33470FEDF}"/>
              </a:ext>
            </a:extLst>
          </p:cNvPr>
          <p:cNvPicPr>
            <a:picLocks noChangeAspect="1"/>
          </p:cNvPicPr>
          <p:nvPr/>
        </p:nvPicPr>
        <p:blipFill>
          <a:blip r:embed="rId19"/>
          <a:stretch>
            <a:fillRect/>
          </a:stretch>
        </p:blipFill>
        <p:spPr>
          <a:xfrm>
            <a:off x="29079645" y="19737921"/>
            <a:ext cx="5089584" cy="5709320"/>
          </a:xfrm>
          <a:prstGeom prst="rect">
            <a:avLst/>
          </a:prstGeom>
        </p:spPr>
      </p:pic>
      <p:pic>
        <p:nvPicPr>
          <p:cNvPr id="33" name="Picture 37" descr="A picture containing grass, mammal&#10;&#10;Description automatically generated">
            <a:extLst>
              <a:ext uri="{FF2B5EF4-FFF2-40B4-BE49-F238E27FC236}">
                <a16:creationId xmlns:a16="http://schemas.microsoft.com/office/drawing/2014/main" id="{26A5F00A-2D44-41D2-A323-A67A731D104C}"/>
              </a:ext>
            </a:extLst>
          </p:cNvPr>
          <p:cNvPicPr>
            <a:picLocks noChangeAspect="1"/>
          </p:cNvPicPr>
          <p:nvPr/>
        </p:nvPicPr>
        <p:blipFill>
          <a:blip r:embed="rId20"/>
          <a:stretch>
            <a:fillRect/>
          </a:stretch>
        </p:blipFill>
        <p:spPr>
          <a:xfrm>
            <a:off x="36170558" y="19736549"/>
            <a:ext cx="4882550" cy="5729316"/>
          </a:xfrm>
          <a:prstGeom prst="rect">
            <a:avLst/>
          </a:prstGeom>
        </p:spPr>
      </p:pic>
      <p:sp>
        <p:nvSpPr>
          <p:cNvPr id="64" name="TextBox 63">
            <a:extLst>
              <a:ext uri="{FF2B5EF4-FFF2-40B4-BE49-F238E27FC236}">
                <a16:creationId xmlns:a16="http://schemas.microsoft.com/office/drawing/2014/main" id="{D16ACF10-A554-44E7-A7D2-8F8480CD6206}"/>
              </a:ext>
            </a:extLst>
          </p:cNvPr>
          <p:cNvSpPr txBox="1"/>
          <p:nvPr/>
        </p:nvSpPr>
        <p:spPr>
          <a:xfrm>
            <a:off x="36109393" y="25501082"/>
            <a:ext cx="49400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ea typeface="MS PGothic"/>
                <a:cs typeface="Arial"/>
              </a:rPr>
              <a:t>Figure 8:</a:t>
            </a:r>
            <a:endParaRPr lang="en-US">
              <a:cs typeface="Arial" panose="020B0604020202020204" pitchFamily="34" charset="0"/>
            </a:endParaRPr>
          </a:p>
          <a:p>
            <a:r>
              <a:rPr lang="en-US" sz="1400" dirty="0">
                <a:latin typeface="Arial"/>
                <a:ea typeface="MS PGothic"/>
                <a:cs typeface="Arial"/>
              </a:rPr>
              <a:t>Pictured above is the Mountainview Ave and Route 303 intersection collection site. This site contained a large amount of algae, and it is believed that the cause of this is </a:t>
            </a:r>
            <a:r>
              <a:rPr lang="en-US" sz="1400">
                <a:latin typeface="Arial"/>
                <a:ea typeface="MS PGothic"/>
                <a:cs typeface="Arial"/>
              </a:rPr>
              <a:t>the orange sludge being expelled from the pipe as shown above.</a:t>
            </a:r>
            <a:endParaRPr lang="en-US" sz="1400">
              <a:cs typeface="Arial"/>
            </a:endParaRPr>
          </a:p>
        </p:txBody>
      </p:sp>
      <p:sp>
        <p:nvSpPr>
          <p:cNvPr id="65" name="TextBox 64">
            <a:extLst>
              <a:ext uri="{FF2B5EF4-FFF2-40B4-BE49-F238E27FC236}">
                <a16:creationId xmlns:a16="http://schemas.microsoft.com/office/drawing/2014/main" id="{A017A5AD-45C9-43A5-B417-D550112362C2}"/>
              </a:ext>
            </a:extLst>
          </p:cNvPr>
          <p:cNvSpPr txBox="1"/>
          <p:nvPr/>
        </p:nvSpPr>
        <p:spPr>
          <a:xfrm>
            <a:off x="29018480" y="25466576"/>
            <a:ext cx="54231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ea typeface="MS PGothic"/>
                <a:cs typeface="Arial"/>
              </a:rPr>
              <a:t>Figure 7:</a:t>
            </a:r>
            <a:endParaRPr lang="en-US" dirty="0">
              <a:cs typeface="Arial" panose="020B0604020202020204" pitchFamily="34" charset="0"/>
            </a:endParaRPr>
          </a:p>
          <a:p>
            <a:r>
              <a:rPr lang="en-US" sz="1400" dirty="0">
                <a:latin typeface="Arial"/>
                <a:ea typeface="MS PGothic"/>
                <a:cs typeface="Arial"/>
              </a:rPr>
              <a:t>Luke Friedman is pictured collecting a sample from the Spruce Street collection location using a plankton tow. A sediment sample was also collected from after this, just as with every location.</a:t>
            </a:r>
            <a:endParaRPr lang="en-US" sz="1400" b="1" dirty="0">
              <a:cs typeface="Arial"/>
            </a:endParaRPr>
          </a:p>
        </p:txBody>
      </p:sp>
    </p:spTree>
  </p:cSld>
  <p:clrMapOvr>
    <a:masterClrMapping/>
  </p:clrMapOvr>
  <p:transition spd="slow">
    <p:push dir="u"/>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dhs-miko:Applications:Microsoft Office X:Templates:Presentations:Designs:Blank Presentation</Template>
  <TotalTime>22</TotalTime>
  <Words>2321</Words>
  <Application>Microsoft Office PowerPoint</Application>
  <PresentationFormat>Custom</PresentationFormat>
  <Paragraphs>66</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vt:lpstr>
      <vt:lpstr>Wingdings</vt:lpstr>
      <vt:lpstr>Blank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4003</dc:creator>
  <cp:lastModifiedBy>Louis Levine1</cp:lastModifiedBy>
  <cp:revision>519</cp:revision>
  <cp:lastPrinted>2016-04-04T15:39:04Z</cp:lastPrinted>
  <dcterms:created xsi:type="dcterms:W3CDTF">2016-04-10T19:24:38Z</dcterms:created>
  <dcterms:modified xsi:type="dcterms:W3CDTF">2021-04-20T18:51:45Z</dcterms:modified>
</cp:coreProperties>
</file>