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handoutMasterIdLst>
    <p:handoutMasterId r:id="rId4"/>
  </p:handoutMasterIdLst>
  <p:sldIdLst>
    <p:sldId id="256" r:id="rId2"/>
  </p:sldIdLst>
  <p:sldSz cx="51206400" cy="37490400"/>
  <p:notesSz cx="36671250" cy="4952365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2197">
          <p15:clr>
            <a:srgbClr val="A4A3A4"/>
          </p15:clr>
        </p15:guide>
        <p15:guide id="2" pos="16128">
          <p15:clr>
            <a:srgbClr val="A4A3A4"/>
          </p15:clr>
        </p15:guide>
      </p15:sldGuideLst>
    </p:ext>
    <p:ext uri="{2D200454-40CA-4A62-9FC3-DE9A4176ACB9}">
      <p15:notesGuideLst xmlns:p15="http://schemas.microsoft.com/office/powerpoint/2012/main">
        <p15:guide id="1" orient="horz" pos="15598">
          <p15:clr>
            <a:srgbClr val="A4A3A4"/>
          </p15:clr>
        </p15:guide>
        <p15:guide id="2" pos="1155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0009"/>
    <p:restoredTop sz="95894"/>
  </p:normalViewPr>
  <p:slideViewPr>
    <p:cSldViewPr snapToGrid="0">
      <p:cViewPr>
        <p:scale>
          <a:sx n="50" d="100"/>
          <a:sy n="50" d="100"/>
        </p:scale>
        <p:origin x="144" y="144"/>
      </p:cViewPr>
      <p:guideLst>
        <p:guide orient="horz" pos="12197"/>
        <p:guide pos="16128"/>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25" d="100"/>
          <a:sy n="25" d="100"/>
        </p:scale>
        <p:origin x="-3632" y="-232"/>
      </p:cViewPr>
      <p:guideLst>
        <p:guide orient="horz" pos="15598"/>
        <p:guide pos="1155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7C3CA2-DE79-B64D-A7E7-0414FDF0C2B6}"/>
              </a:ext>
            </a:extLst>
          </p:cNvPr>
          <p:cNvSpPr>
            <a:spLocks noGrp="1"/>
          </p:cNvSpPr>
          <p:nvPr>
            <p:ph type="hdr" sz="quarter"/>
          </p:nvPr>
        </p:nvSpPr>
        <p:spPr>
          <a:xfrm>
            <a:off x="0" y="0"/>
            <a:ext cx="15890875" cy="2482850"/>
          </a:xfrm>
          <a:prstGeom prst="rect">
            <a:avLst/>
          </a:prstGeom>
        </p:spPr>
        <p:txBody>
          <a:bodyPr vert="horz" lIns="91440" tIns="45720" rIns="91440" bIns="45720" rtlCol="0"/>
          <a:lstStyle>
            <a:lvl1pPr algn="l">
              <a:defRPr sz="1200">
                <a:latin typeface="Aria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2784059C-E0CA-0749-BC0B-0A352D01C0EC}"/>
              </a:ext>
            </a:extLst>
          </p:cNvPr>
          <p:cNvSpPr>
            <a:spLocks noGrp="1"/>
          </p:cNvSpPr>
          <p:nvPr>
            <p:ph type="dt" sz="quarter" idx="1"/>
          </p:nvPr>
        </p:nvSpPr>
        <p:spPr>
          <a:xfrm>
            <a:off x="20772438" y="0"/>
            <a:ext cx="15890875" cy="2482850"/>
          </a:xfrm>
          <a:prstGeom prst="rect">
            <a:avLst/>
          </a:prstGeom>
        </p:spPr>
        <p:txBody>
          <a:bodyPr vert="horz" lIns="91440" tIns="45720" rIns="91440" bIns="45720" rtlCol="0"/>
          <a:lstStyle>
            <a:lvl1pPr algn="r">
              <a:defRPr sz="1200">
                <a:latin typeface="Arial" charset="0"/>
                <a:ea typeface="ＭＳ Ｐゴシック" charset="-128"/>
              </a:defRPr>
            </a:lvl1pPr>
          </a:lstStyle>
          <a:p>
            <a:pPr>
              <a:defRPr/>
            </a:pPr>
            <a:fld id="{475228DB-8218-184C-A83D-CA7810125A01}" type="datetimeFigureOut">
              <a:rPr lang="en-US"/>
              <a:pPr>
                <a:defRPr/>
              </a:pPr>
              <a:t>4/21/21</a:t>
            </a:fld>
            <a:endParaRPr lang="en-US"/>
          </a:p>
        </p:txBody>
      </p:sp>
      <p:sp>
        <p:nvSpPr>
          <p:cNvPr id="4" name="Footer Placeholder 3">
            <a:extLst>
              <a:ext uri="{FF2B5EF4-FFF2-40B4-BE49-F238E27FC236}">
                <a16:creationId xmlns:a16="http://schemas.microsoft.com/office/drawing/2014/main" id="{EB2B9998-EFFE-F042-B968-A5A57D6C2BA3}"/>
              </a:ext>
            </a:extLst>
          </p:cNvPr>
          <p:cNvSpPr>
            <a:spLocks noGrp="1"/>
          </p:cNvSpPr>
          <p:nvPr>
            <p:ph type="ftr" sz="quarter" idx="2"/>
          </p:nvPr>
        </p:nvSpPr>
        <p:spPr>
          <a:xfrm>
            <a:off x="0" y="47040800"/>
            <a:ext cx="15890875" cy="2482850"/>
          </a:xfrm>
          <a:prstGeom prst="rect">
            <a:avLst/>
          </a:prstGeom>
        </p:spPr>
        <p:txBody>
          <a:bodyPr vert="horz" lIns="91440" tIns="45720" rIns="91440" bIns="45720" rtlCol="0" anchor="b"/>
          <a:lstStyle>
            <a:lvl1pPr algn="l">
              <a:defRPr sz="1200">
                <a:latin typeface="Arial"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E9BBF1B9-2E1D-F847-B6DD-0D7E79320F29}"/>
              </a:ext>
            </a:extLst>
          </p:cNvPr>
          <p:cNvSpPr>
            <a:spLocks noGrp="1"/>
          </p:cNvSpPr>
          <p:nvPr>
            <p:ph type="sldNum" sz="quarter" idx="3"/>
          </p:nvPr>
        </p:nvSpPr>
        <p:spPr>
          <a:xfrm>
            <a:off x="20772438" y="47040800"/>
            <a:ext cx="15890875" cy="248285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C703847-AE25-E14B-A55C-559E03DCB70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64A5DD2-5622-4A47-BC2D-A339AC695F22}"/>
              </a:ext>
            </a:extLst>
          </p:cNvPr>
          <p:cNvSpPr>
            <a:spLocks noGrp="1" noChangeArrowheads="1"/>
          </p:cNvSpPr>
          <p:nvPr>
            <p:ph type="hdr" sz="quarter"/>
          </p:nvPr>
        </p:nvSpPr>
        <p:spPr bwMode="auto">
          <a:xfrm>
            <a:off x="0" y="0"/>
            <a:ext cx="15890875" cy="2476500"/>
          </a:xfrm>
          <a:prstGeom prst="rect">
            <a:avLst/>
          </a:prstGeom>
          <a:noFill/>
          <a:ln w="9525">
            <a:noFill/>
            <a:miter lim="800000"/>
            <a:headEnd/>
            <a:tailEnd/>
          </a:ln>
          <a:effectLst/>
        </p:spPr>
        <p:txBody>
          <a:bodyPr vert="horz" wrap="square" lIns="492542" tIns="246271" rIns="492542" bIns="246271" numCol="1" anchor="t" anchorCtr="0" compatLnSpc="1">
            <a:prstTxWarp prst="textNoShape">
              <a:avLst/>
            </a:prstTxWarp>
          </a:bodyPr>
          <a:lstStyle>
            <a:lvl1pPr defTabSz="4926013">
              <a:defRPr sz="6500">
                <a:latin typeface="Times" charset="0"/>
                <a:ea typeface="ＭＳ Ｐゴシック" charset="-128"/>
              </a:defRPr>
            </a:lvl1pPr>
          </a:lstStyle>
          <a:p>
            <a:pPr>
              <a:defRPr/>
            </a:pPr>
            <a:endParaRPr lang="x-none" altLang="x-none"/>
          </a:p>
        </p:txBody>
      </p:sp>
      <p:sp>
        <p:nvSpPr>
          <p:cNvPr id="3075" name="Rectangle 3">
            <a:extLst>
              <a:ext uri="{FF2B5EF4-FFF2-40B4-BE49-F238E27FC236}">
                <a16:creationId xmlns:a16="http://schemas.microsoft.com/office/drawing/2014/main" id="{24A3936E-6633-9348-8B94-EF35F1C4273F}"/>
              </a:ext>
            </a:extLst>
          </p:cNvPr>
          <p:cNvSpPr>
            <a:spLocks noGrp="1" noChangeArrowheads="1"/>
          </p:cNvSpPr>
          <p:nvPr>
            <p:ph type="dt" idx="1"/>
          </p:nvPr>
        </p:nvSpPr>
        <p:spPr bwMode="auto">
          <a:xfrm>
            <a:off x="20780375" y="0"/>
            <a:ext cx="15890875" cy="2476500"/>
          </a:xfrm>
          <a:prstGeom prst="rect">
            <a:avLst/>
          </a:prstGeom>
          <a:noFill/>
          <a:ln w="9525">
            <a:noFill/>
            <a:miter lim="800000"/>
            <a:headEnd/>
            <a:tailEnd/>
          </a:ln>
          <a:effectLst/>
        </p:spPr>
        <p:txBody>
          <a:bodyPr vert="horz" wrap="square" lIns="492542" tIns="246271" rIns="492542" bIns="246271" numCol="1" anchor="t" anchorCtr="0" compatLnSpc="1">
            <a:prstTxWarp prst="textNoShape">
              <a:avLst/>
            </a:prstTxWarp>
          </a:bodyPr>
          <a:lstStyle>
            <a:lvl1pPr algn="r" defTabSz="4926013">
              <a:defRPr sz="6500">
                <a:latin typeface="Times" charset="0"/>
                <a:ea typeface="ＭＳ Ｐゴシック" charset="-128"/>
              </a:defRPr>
            </a:lvl1pPr>
          </a:lstStyle>
          <a:p>
            <a:pPr>
              <a:defRPr/>
            </a:pPr>
            <a:endParaRPr lang="x-none" altLang="x-none"/>
          </a:p>
        </p:txBody>
      </p:sp>
      <p:sp>
        <p:nvSpPr>
          <p:cNvPr id="13316" name="Rectangle 4">
            <a:extLst>
              <a:ext uri="{FF2B5EF4-FFF2-40B4-BE49-F238E27FC236}">
                <a16:creationId xmlns:a16="http://schemas.microsoft.com/office/drawing/2014/main" id="{88E081ED-08ED-4A4F-8ABE-207331705217}"/>
              </a:ext>
            </a:extLst>
          </p:cNvPr>
          <p:cNvSpPr>
            <a:spLocks noGrp="1" noRot="1" noChangeAspect="1" noChangeArrowheads="1" noTextEdit="1"/>
          </p:cNvSpPr>
          <p:nvPr>
            <p:ph type="sldImg" idx="2"/>
          </p:nvPr>
        </p:nvSpPr>
        <p:spPr bwMode="auto">
          <a:xfrm>
            <a:off x="5653088" y="3714750"/>
            <a:ext cx="25365075" cy="18570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45B07ECF-5D4B-6C44-B27B-AEC544A48336}"/>
              </a:ext>
            </a:extLst>
          </p:cNvPr>
          <p:cNvSpPr>
            <a:spLocks noGrp="1" noChangeArrowheads="1"/>
          </p:cNvSpPr>
          <p:nvPr>
            <p:ph type="body" sz="quarter" idx="3"/>
          </p:nvPr>
        </p:nvSpPr>
        <p:spPr bwMode="auto">
          <a:xfrm>
            <a:off x="4889500" y="23523575"/>
            <a:ext cx="26892250" cy="22285325"/>
          </a:xfrm>
          <a:prstGeom prst="rect">
            <a:avLst/>
          </a:prstGeom>
          <a:noFill/>
          <a:ln w="9525">
            <a:noFill/>
            <a:miter lim="800000"/>
            <a:headEnd/>
            <a:tailEnd/>
          </a:ln>
          <a:effectLst/>
        </p:spPr>
        <p:txBody>
          <a:bodyPr vert="horz" wrap="square" lIns="492542" tIns="246271" rIns="492542" bIns="246271" numCol="1" anchor="t" anchorCtr="0" compatLnSpc="1">
            <a:prstTxWarp prst="textNoShape">
              <a:avLst/>
            </a:prstTxWarp>
          </a:bodyPr>
          <a:lstStyle/>
          <a:p>
            <a:pPr lvl="0"/>
            <a:r>
              <a:rPr lang="en-US" altLang="x-none" noProof="0"/>
              <a:t>Click to edit Master text styles</a:t>
            </a:r>
          </a:p>
          <a:p>
            <a:pPr lvl="1"/>
            <a:r>
              <a:rPr lang="en-US" altLang="x-none" noProof="0"/>
              <a:t>Second level</a:t>
            </a:r>
          </a:p>
          <a:p>
            <a:pPr lvl="2"/>
            <a:r>
              <a:rPr lang="en-US" altLang="x-none" noProof="0"/>
              <a:t>Third level</a:t>
            </a:r>
          </a:p>
          <a:p>
            <a:pPr lvl="3"/>
            <a:r>
              <a:rPr lang="en-US" altLang="x-none" noProof="0"/>
              <a:t>Fourth level</a:t>
            </a:r>
          </a:p>
          <a:p>
            <a:pPr lvl="4"/>
            <a:r>
              <a:rPr lang="en-US" altLang="x-none" noProof="0"/>
              <a:t>Fifth level</a:t>
            </a:r>
          </a:p>
        </p:txBody>
      </p:sp>
      <p:sp>
        <p:nvSpPr>
          <p:cNvPr id="3078" name="Rectangle 6">
            <a:extLst>
              <a:ext uri="{FF2B5EF4-FFF2-40B4-BE49-F238E27FC236}">
                <a16:creationId xmlns:a16="http://schemas.microsoft.com/office/drawing/2014/main" id="{5BD2D08A-BCF8-1D45-9E1F-62A637CEB537}"/>
              </a:ext>
            </a:extLst>
          </p:cNvPr>
          <p:cNvSpPr>
            <a:spLocks noGrp="1" noChangeArrowheads="1"/>
          </p:cNvSpPr>
          <p:nvPr>
            <p:ph type="ftr" sz="quarter" idx="4"/>
          </p:nvPr>
        </p:nvSpPr>
        <p:spPr bwMode="auto">
          <a:xfrm>
            <a:off x="0" y="47047150"/>
            <a:ext cx="15890875" cy="2476500"/>
          </a:xfrm>
          <a:prstGeom prst="rect">
            <a:avLst/>
          </a:prstGeom>
          <a:noFill/>
          <a:ln w="9525">
            <a:noFill/>
            <a:miter lim="800000"/>
            <a:headEnd/>
            <a:tailEnd/>
          </a:ln>
          <a:effectLst/>
        </p:spPr>
        <p:txBody>
          <a:bodyPr vert="horz" wrap="square" lIns="492542" tIns="246271" rIns="492542" bIns="246271" numCol="1" anchor="b" anchorCtr="0" compatLnSpc="1">
            <a:prstTxWarp prst="textNoShape">
              <a:avLst/>
            </a:prstTxWarp>
          </a:bodyPr>
          <a:lstStyle>
            <a:lvl1pPr defTabSz="4926013">
              <a:defRPr sz="6500">
                <a:latin typeface="Times" charset="0"/>
                <a:ea typeface="ＭＳ Ｐゴシック" charset="-128"/>
              </a:defRPr>
            </a:lvl1pPr>
          </a:lstStyle>
          <a:p>
            <a:pPr>
              <a:defRPr/>
            </a:pPr>
            <a:endParaRPr lang="x-none" altLang="x-none"/>
          </a:p>
        </p:txBody>
      </p:sp>
      <p:sp>
        <p:nvSpPr>
          <p:cNvPr id="3079" name="Rectangle 7">
            <a:extLst>
              <a:ext uri="{FF2B5EF4-FFF2-40B4-BE49-F238E27FC236}">
                <a16:creationId xmlns:a16="http://schemas.microsoft.com/office/drawing/2014/main" id="{9914BCF2-D096-CF41-85D2-D508471B61FD}"/>
              </a:ext>
            </a:extLst>
          </p:cNvPr>
          <p:cNvSpPr>
            <a:spLocks noGrp="1" noChangeArrowheads="1"/>
          </p:cNvSpPr>
          <p:nvPr>
            <p:ph type="sldNum" sz="quarter" idx="5"/>
          </p:nvPr>
        </p:nvSpPr>
        <p:spPr bwMode="auto">
          <a:xfrm>
            <a:off x="20780375" y="47047150"/>
            <a:ext cx="15890875" cy="2476500"/>
          </a:xfrm>
          <a:prstGeom prst="rect">
            <a:avLst/>
          </a:prstGeom>
          <a:noFill/>
          <a:ln w="9525">
            <a:noFill/>
            <a:miter lim="800000"/>
            <a:headEnd/>
            <a:tailEnd/>
          </a:ln>
          <a:effectLst/>
        </p:spPr>
        <p:txBody>
          <a:bodyPr vert="horz" wrap="square" lIns="492542" tIns="246271" rIns="492542" bIns="246271" numCol="1" anchor="b" anchorCtr="0" compatLnSpc="1">
            <a:prstTxWarp prst="textNoShape">
              <a:avLst/>
            </a:prstTxWarp>
          </a:bodyPr>
          <a:lstStyle>
            <a:lvl1pPr algn="r" defTabSz="4926013">
              <a:defRPr sz="6500">
                <a:latin typeface="Times" pitchFamily="2" charset="0"/>
              </a:defRPr>
            </a:lvl1pPr>
          </a:lstStyle>
          <a:p>
            <a:pPr>
              <a:defRPr/>
            </a:pPr>
            <a:fld id="{B5184AF0-13E1-7A49-AA53-ADD3CC0E7F7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1"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26">
            <a:extLst>
              <a:ext uri="{FF2B5EF4-FFF2-40B4-BE49-F238E27FC236}">
                <a16:creationId xmlns:a16="http://schemas.microsoft.com/office/drawing/2014/main" id="{DAD354E2-5650-4642-B35E-3BBA69873032}"/>
              </a:ext>
            </a:extLst>
          </p:cNvPr>
          <p:cNvSpPr>
            <a:spLocks noGrp="1" noRot="1" noChangeAspect="1" noChangeArrowheads="1" noTextEdit="1"/>
          </p:cNvSpPr>
          <p:nvPr>
            <p:ph type="sldImg"/>
          </p:nvPr>
        </p:nvSpPr>
        <p:spPr>
          <a:ln/>
        </p:spPr>
      </p:sp>
      <p:sp>
        <p:nvSpPr>
          <p:cNvPr id="16386" name="Rectangle 1027">
            <a:extLst>
              <a:ext uri="{FF2B5EF4-FFF2-40B4-BE49-F238E27FC236}">
                <a16:creationId xmlns:a16="http://schemas.microsoft.com/office/drawing/2014/main" id="{1651A3FF-C50E-6D43-ADB7-D866CC831B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163" y="11645900"/>
            <a:ext cx="43526075" cy="8035925"/>
          </a:xfrm>
        </p:spPr>
        <p:txBody>
          <a:bodyPr/>
          <a:lstStyle/>
          <a:p>
            <a:r>
              <a:rPr lang="en-US"/>
              <a:t>Click to edit Master title style</a:t>
            </a:r>
          </a:p>
        </p:txBody>
      </p:sp>
      <p:sp>
        <p:nvSpPr>
          <p:cNvPr id="3" name="Subtitle 2"/>
          <p:cNvSpPr>
            <a:spLocks noGrp="1"/>
          </p:cNvSpPr>
          <p:nvPr>
            <p:ph type="subTitle" idx="1"/>
          </p:nvPr>
        </p:nvSpPr>
        <p:spPr>
          <a:xfrm>
            <a:off x="7680325" y="21243925"/>
            <a:ext cx="35845750" cy="95821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79E8ACE-A429-AA4E-B2FF-E804CC169F80}"/>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a:extLst>
              <a:ext uri="{FF2B5EF4-FFF2-40B4-BE49-F238E27FC236}">
                <a16:creationId xmlns:a16="http://schemas.microsoft.com/office/drawing/2014/main" id="{23AB16AC-0815-A64D-B0B0-CB35DC520EFB}"/>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a:extLst>
              <a:ext uri="{FF2B5EF4-FFF2-40B4-BE49-F238E27FC236}">
                <a16:creationId xmlns:a16="http://schemas.microsoft.com/office/drawing/2014/main" id="{1CADC933-FAB2-A742-B8D9-551526D042D1}"/>
              </a:ext>
            </a:extLst>
          </p:cNvPr>
          <p:cNvSpPr>
            <a:spLocks noGrp="1" noChangeArrowheads="1"/>
          </p:cNvSpPr>
          <p:nvPr>
            <p:ph type="sldNum" sz="quarter" idx="12"/>
          </p:nvPr>
        </p:nvSpPr>
        <p:spPr>
          <a:ln/>
        </p:spPr>
        <p:txBody>
          <a:bodyPr/>
          <a:lstStyle>
            <a:lvl1pPr>
              <a:defRPr/>
            </a:lvl1pPr>
          </a:lstStyle>
          <a:p>
            <a:pPr>
              <a:defRPr/>
            </a:pPr>
            <a:fld id="{1FB1A04E-48E0-634D-93FA-FB1EEF023896}" type="slidenum">
              <a:rPr lang="en-US" altLang="en-US"/>
              <a:pPr>
                <a:defRPr/>
              </a:pPr>
              <a:t>‹#›</a:t>
            </a:fld>
            <a:endParaRPr lang="en-US" altLang="en-US"/>
          </a:p>
        </p:txBody>
      </p:sp>
    </p:spTree>
    <p:extLst>
      <p:ext uri="{BB962C8B-B14F-4D97-AF65-F5344CB8AC3E}">
        <p14:creationId xmlns:p14="http://schemas.microsoft.com/office/powerpoint/2010/main" val="1437251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F40F40-35D7-174A-9C56-079C4296EB48}"/>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a:extLst>
              <a:ext uri="{FF2B5EF4-FFF2-40B4-BE49-F238E27FC236}">
                <a16:creationId xmlns:a16="http://schemas.microsoft.com/office/drawing/2014/main" id="{C10F0107-EB19-6B40-AF4A-5924E26EC596}"/>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a:extLst>
              <a:ext uri="{FF2B5EF4-FFF2-40B4-BE49-F238E27FC236}">
                <a16:creationId xmlns:a16="http://schemas.microsoft.com/office/drawing/2014/main" id="{BA2412E4-5BAA-2B4E-A7DE-C971EB39F07F}"/>
              </a:ext>
            </a:extLst>
          </p:cNvPr>
          <p:cNvSpPr>
            <a:spLocks noGrp="1" noChangeArrowheads="1"/>
          </p:cNvSpPr>
          <p:nvPr>
            <p:ph type="sldNum" sz="quarter" idx="12"/>
          </p:nvPr>
        </p:nvSpPr>
        <p:spPr>
          <a:ln/>
        </p:spPr>
        <p:txBody>
          <a:bodyPr/>
          <a:lstStyle>
            <a:lvl1pPr>
              <a:defRPr/>
            </a:lvl1pPr>
          </a:lstStyle>
          <a:p>
            <a:pPr>
              <a:defRPr/>
            </a:pPr>
            <a:fld id="{C55A2D93-FE96-4441-A232-A09D83D312B5}" type="slidenum">
              <a:rPr lang="en-US" altLang="en-US"/>
              <a:pPr>
                <a:defRPr/>
              </a:pPr>
              <a:t>‹#›</a:t>
            </a:fld>
            <a:endParaRPr lang="en-US" altLang="en-US"/>
          </a:p>
        </p:txBody>
      </p:sp>
    </p:spTree>
    <p:extLst>
      <p:ext uri="{BB962C8B-B14F-4D97-AF65-F5344CB8AC3E}">
        <p14:creationId xmlns:p14="http://schemas.microsoft.com/office/powerpoint/2010/main" val="3612177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485513" y="3332163"/>
            <a:ext cx="10880725" cy="299926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40163" y="3332163"/>
            <a:ext cx="32492950" cy="299926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E1DB4E-C441-2F4D-9B01-F13B2A949E59}"/>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a:extLst>
              <a:ext uri="{FF2B5EF4-FFF2-40B4-BE49-F238E27FC236}">
                <a16:creationId xmlns:a16="http://schemas.microsoft.com/office/drawing/2014/main" id="{7EB74000-FE7A-C540-BDD5-55C7E1EFF842}"/>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a:extLst>
              <a:ext uri="{FF2B5EF4-FFF2-40B4-BE49-F238E27FC236}">
                <a16:creationId xmlns:a16="http://schemas.microsoft.com/office/drawing/2014/main" id="{22041DEB-B22D-E340-B2CB-7C1723CF83EE}"/>
              </a:ext>
            </a:extLst>
          </p:cNvPr>
          <p:cNvSpPr>
            <a:spLocks noGrp="1" noChangeArrowheads="1"/>
          </p:cNvSpPr>
          <p:nvPr>
            <p:ph type="sldNum" sz="quarter" idx="12"/>
          </p:nvPr>
        </p:nvSpPr>
        <p:spPr>
          <a:ln/>
        </p:spPr>
        <p:txBody>
          <a:bodyPr/>
          <a:lstStyle>
            <a:lvl1pPr>
              <a:defRPr/>
            </a:lvl1pPr>
          </a:lstStyle>
          <a:p>
            <a:pPr>
              <a:defRPr/>
            </a:pPr>
            <a:fld id="{4451CD9D-2662-6449-B3BF-E216C86985AB}" type="slidenum">
              <a:rPr lang="en-US" altLang="en-US"/>
              <a:pPr>
                <a:defRPr/>
              </a:pPr>
              <a:t>‹#›</a:t>
            </a:fld>
            <a:endParaRPr lang="en-US" altLang="en-US"/>
          </a:p>
        </p:txBody>
      </p:sp>
    </p:spTree>
    <p:extLst>
      <p:ext uri="{BB962C8B-B14F-4D97-AF65-F5344CB8AC3E}">
        <p14:creationId xmlns:p14="http://schemas.microsoft.com/office/powerpoint/2010/main" val="3896530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BD44A5C-1E23-774F-8411-A02F419E2DF4}"/>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a:extLst>
              <a:ext uri="{FF2B5EF4-FFF2-40B4-BE49-F238E27FC236}">
                <a16:creationId xmlns:a16="http://schemas.microsoft.com/office/drawing/2014/main" id="{D5FC32D3-306F-8842-B641-52FE71F823F0}"/>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a:extLst>
              <a:ext uri="{FF2B5EF4-FFF2-40B4-BE49-F238E27FC236}">
                <a16:creationId xmlns:a16="http://schemas.microsoft.com/office/drawing/2014/main" id="{202682E8-58F5-E541-8251-C44E57E3F4DE}"/>
              </a:ext>
            </a:extLst>
          </p:cNvPr>
          <p:cNvSpPr>
            <a:spLocks noGrp="1" noChangeArrowheads="1"/>
          </p:cNvSpPr>
          <p:nvPr>
            <p:ph type="sldNum" sz="quarter" idx="12"/>
          </p:nvPr>
        </p:nvSpPr>
        <p:spPr>
          <a:ln/>
        </p:spPr>
        <p:txBody>
          <a:bodyPr/>
          <a:lstStyle>
            <a:lvl1pPr>
              <a:defRPr/>
            </a:lvl1pPr>
          </a:lstStyle>
          <a:p>
            <a:pPr>
              <a:defRPr/>
            </a:pPr>
            <a:fld id="{D6C8C5D4-D692-D54B-AD69-80BEA58EFF6D}" type="slidenum">
              <a:rPr lang="en-US" altLang="en-US"/>
              <a:pPr>
                <a:defRPr/>
              </a:pPr>
              <a:t>‹#›</a:t>
            </a:fld>
            <a:endParaRPr lang="en-US" altLang="en-US"/>
          </a:p>
        </p:txBody>
      </p:sp>
    </p:spTree>
    <p:extLst>
      <p:ext uri="{BB962C8B-B14F-4D97-AF65-F5344CB8AC3E}">
        <p14:creationId xmlns:p14="http://schemas.microsoft.com/office/powerpoint/2010/main" val="23566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0" y="24090313"/>
            <a:ext cx="43526075" cy="744696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4044950" y="15889288"/>
            <a:ext cx="43526075" cy="82010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CA8BD37-E80A-FB4A-96B2-42ECAA1AB67E}"/>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a:extLst>
              <a:ext uri="{FF2B5EF4-FFF2-40B4-BE49-F238E27FC236}">
                <a16:creationId xmlns:a16="http://schemas.microsoft.com/office/drawing/2014/main" id="{5CBDBC02-08A4-3E4A-9F2C-7EDCD2733AB2}"/>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a:extLst>
              <a:ext uri="{FF2B5EF4-FFF2-40B4-BE49-F238E27FC236}">
                <a16:creationId xmlns:a16="http://schemas.microsoft.com/office/drawing/2014/main" id="{B914E096-DD7A-CF4E-AD9E-0CDA3FEFCA75}"/>
              </a:ext>
            </a:extLst>
          </p:cNvPr>
          <p:cNvSpPr>
            <a:spLocks noGrp="1" noChangeArrowheads="1"/>
          </p:cNvSpPr>
          <p:nvPr>
            <p:ph type="sldNum" sz="quarter" idx="12"/>
          </p:nvPr>
        </p:nvSpPr>
        <p:spPr>
          <a:ln/>
        </p:spPr>
        <p:txBody>
          <a:bodyPr/>
          <a:lstStyle>
            <a:lvl1pPr>
              <a:defRPr/>
            </a:lvl1pPr>
          </a:lstStyle>
          <a:p>
            <a:pPr>
              <a:defRPr/>
            </a:pPr>
            <a:fld id="{75A54E89-5616-0041-A7B3-8BD4F643B8E4}" type="slidenum">
              <a:rPr lang="en-US" altLang="en-US"/>
              <a:pPr>
                <a:defRPr/>
              </a:pPr>
              <a:t>‹#›</a:t>
            </a:fld>
            <a:endParaRPr lang="en-US" altLang="en-US"/>
          </a:p>
        </p:txBody>
      </p:sp>
    </p:spTree>
    <p:extLst>
      <p:ext uri="{BB962C8B-B14F-4D97-AF65-F5344CB8AC3E}">
        <p14:creationId xmlns:p14="http://schemas.microsoft.com/office/powerpoint/2010/main" val="2426092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40163" y="10829925"/>
            <a:ext cx="21686837" cy="22494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5679400" y="10829925"/>
            <a:ext cx="21686838" cy="22494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49D244B-91F5-344B-9C0F-C4B4BA21D5BE}"/>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6" name="Rectangle 5">
            <a:extLst>
              <a:ext uri="{FF2B5EF4-FFF2-40B4-BE49-F238E27FC236}">
                <a16:creationId xmlns:a16="http://schemas.microsoft.com/office/drawing/2014/main" id="{02D24CB0-F2FB-264C-B2C8-75E14CAD2405}"/>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7" name="Rectangle 6">
            <a:extLst>
              <a:ext uri="{FF2B5EF4-FFF2-40B4-BE49-F238E27FC236}">
                <a16:creationId xmlns:a16="http://schemas.microsoft.com/office/drawing/2014/main" id="{CBF979DC-F0B6-C14A-A916-61A3E4A16D7C}"/>
              </a:ext>
            </a:extLst>
          </p:cNvPr>
          <p:cNvSpPr>
            <a:spLocks noGrp="1" noChangeArrowheads="1"/>
          </p:cNvSpPr>
          <p:nvPr>
            <p:ph type="sldNum" sz="quarter" idx="12"/>
          </p:nvPr>
        </p:nvSpPr>
        <p:spPr>
          <a:ln/>
        </p:spPr>
        <p:txBody>
          <a:bodyPr/>
          <a:lstStyle>
            <a:lvl1pPr>
              <a:defRPr/>
            </a:lvl1pPr>
          </a:lstStyle>
          <a:p>
            <a:pPr>
              <a:defRPr/>
            </a:pPr>
            <a:fld id="{5D6054E4-4D72-5749-8FDF-C54F932043D9}" type="slidenum">
              <a:rPr lang="en-US" altLang="en-US"/>
              <a:pPr>
                <a:defRPr/>
              </a:pPr>
              <a:t>‹#›</a:t>
            </a:fld>
            <a:endParaRPr lang="en-US" altLang="en-US"/>
          </a:p>
        </p:txBody>
      </p:sp>
    </p:spTree>
    <p:extLst>
      <p:ext uri="{BB962C8B-B14F-4D97-AF65-F5344CB8AC3E}">
        <p14:creationId xmlns:p14="http://schemas.microsoft.com/office/powerpoint/2010/main" val="2054817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638" y="1501775"/>
            <a:ext cx="46085125" cy="6248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60638" y="8391525"/>
            <a:ext cx="22625050" cy="34972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60638" y="11888788"/>
            <a:ext cx="22625050" cy="216011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6012775" y="8391525"/>
            <a:ext cx="22632988" cy="34972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6012775" y="11888788"/>
            <a:ext cx="22632988" cy="216011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F9DCB55-E0CC-8A49-859B-9B955EF1996E}"/>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8" name="Rectangle 5">
            <a:extLst>
              <a:ext uri="{FF2B5EF4-FFF2-40B4-BE49-F238E27FC236}">
                <a16:creationId xmlns:a16="http://schemas.microsoft.com/office/drawing/2014/main" id="{7F56BF86-FCF2-BC40-BE24-DB38C8C2FC89}"/>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9" name="Rectangle 6">
            <a:extLst>
              <a:ext uri="{FF2B5EF4-FFF2-40B4-BE49-F238E27FC236}">
                <a16:creationId xmlns:a16="http://schemas.microsoft.com/office/drawing/2014/main" id="{1592014C-5B4F-2347-A860-1878BFA74687}"/>
              </a:ext>
            </a:extLst>
          </p:cNvPr>
          <p:cNvSpPr>
            <a:spLocks noGrp="1" noChangeArrowheads="1"/>
          </p:cNvSpPr>
          <p:nvPr>
            <p:ph type="sldNum" sz="quarter" idx="12"/>
          </p:nvPr>
        </p:nvSpPr>
        <p:spPr>
          <a:ln/>
        </p:spPr>
        <p:txBody>
          <a:bodyPr/>
          <a:lstStyle>
            <a:lvl1pPr>
              <a:defRPr/>
            </a:lvl1pPr>
          </a:lstStyle>
          <a:p>
            <a:pPr>
              <a:defRPr/>
            </a:pPr>
            <a:fld id="{C353C220-912C-9D4B-8FE2-1BB36CD3FE95}" type="slidenum">
              <a:rPr lang="en-US" altLang="en-US"/>
              <a:pPr>
                <a:defRPr/>
              </a:pPr>
              <a:t>‹#›</a:t>
            </a:fld>
            <a:endParaRPr lang="en-US" altLang="en-US"/>
          </a:p>
        </p:txBody>
      </p:sp>
    </p:spTree>
    <p:extLst>
      <p:ext uri="{BB962C8B-B14F-4D97-AF65-F5344CB8AC3E}">
        <p14:creationId xmlns:p14="http://schemas.microsoft.com/office/powerpoint/2010/main" val="1021611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7F68F6C-4F73-6045-B773-F3AA399D82D6}"/>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4" name="Rectangle 5">
            <a:extLst>
              <a:ext uri="{FF2B5EF4-FFF2-40B4-BE49-F238E27FC236}">
                <a16:creationId xmlns:a16="http://schemas.microsoft.com/office/drawing/2014/main" id="{11B40B69-9B3E-6A45-B61E-03B46A75B7E6}"/>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5" name="Rectangle 6">
            <a:extLst>
              <a:ext uri="{FF2B5EF4-FFF2-40B4-BE49-F238E27FC236}">
                <a16:creationId xmlns:a16="http://schemas.microsoft.com/office/drawing/2014/main" id="{9734B0BB-0441-9A4E-AFF8-76C1D992940C}"/>
              </a:ext>
            </a:extLst>
          </p:cNvPr>
          <p:cNvSpPr>
            <a:spLocks noGrp="1" noChangeArrowheads="1"/>
          </p:cNvSpPr>
          <p:nvPr>
            <p:ph type="sldNum" sz="quarter" idx="12"/>
          </p:nvPr>
        </p:nvSpPr>
        <p:spPr>
          <a:ln/>
        </p:spPr>
        <p:txBody>
          <a:bodyPr/>
          <a:lstStyle>
            <a:lvl1pPr>
              <a:defRPr/>
            </a:lvl1pPr>
          </a:lstStyle>
          <a:p>
            <a:pPr>
              <a:defRPr/>
            </a:pPr>
            <a:fld id="{95215020-0DB9-FD4C-9C2B-C5C5725839AB}" type="slidenum">
              <a:rPr lang="en-US" altLang="en-US"/>
              <a:pPr>
                <a:defRPr/>
              </a:pPr>
              <a:t>‹#›</a:t>
            </a:fld>
            <a:endParaRPr lang="en-US" altLang="en-US"/>
          </a:p>
        </p:txBody>
      </p:sp>
    </p:spTree>
    <p:extLst>
      <p:ext uri="{BB962C8B-B14F-4D97-AF65-F5344CB8AC3E}">
        <p14:creationId xmlns:p14="http://schemas.microsoft.com/office/powerpoint/2010/main" val="2807831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532A7CC-32EB-3B45-A361-2612E78204DA}"/>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3" name="Rectangle 5">
            <a:extLst>
              <a:ext uri="{FF2B5EF4-FFF2-40B4-BE49-F238E27FC236}">
                <a16:creationId xmlns:a16="http://schemas.microsoft.com/office/drawing/2014/main" id="{35FB56A5-6A4F-B64A-A02D-6AB8F0FAACE9}"/>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4" name="Rectangle 6">
            <a:extLst>
              <a:ext uri="{FF2B5EF4-FFF2-40B4-BE49-F238E27FC236}">
                <a16:creationId xmlns:a16="http://schemas.microsoft.com/office/drawing/2014/main" id="{BC9D068E-39E0-8142-9206-619082327737}"/>
              </a:ext>
            </a:extLst>
          </p:cNvPr>
          <p:cNvSpPr>
            <a:spLocks noGrp="1" noChangeArrowheads="1"/>
          </p:cNvSpPr>
          <p:nvPr>
            <p:ph type="sldNum" sz="quarter" idx="12"/>
          </p:nvPr>
        </p:nvSpPr>
        <p:spPr>
          <a:ln/>
        </p:spPr>
        <p:txBody>
          <a:bodyPr/>
          <a:lstStyle>
            <a:lvl1pPr>
              <a:defRPr/>
            </a:lvl1pPr>
          </a:lstStyle>
          <a:p>
            <a:pPr>
              <a:defRPr/>
            </a:pPr>
            <a:fld id="{DBECE2D2-BDB3-084A-A34E-1D186C25F17D}" type="slidenum">
              <a:rPr lang="en-US" altLang="en-US"/>
              <a:pPr>
                <a:defRPr/>
              </a:pPr>
              <a:t>‹#›</a:t>
            </a:fld>
            <a:endParaRPr lang="en-US" altLang="en-US"/>
          </a:p>
        </p:txBody>
      </p:sp>
    </p:spTree>
    <p:extLst>
      <p:ext uri="{BB962C8B-B14F-4D97-AF65-F5344CB8AC3E}">
        <p14:creationId xmlns:p14="http://schemas.microsoft.com/office/powerpoint/2010/main" val="1563629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638" y="1492250"/>
            <a:ext cx="16846550" cy="63531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0019963" y="1492250"/>
            <a:ext cx="28625800" cy="31997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638" y="7845425"/>
            <a:ext cx="16846550" cy="256444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DEC5DFA-E660-924B-9261-A311E50B8ECC}"/>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6" name="Rectangle 5">
            <a:extLst>
              <a:ext uri="{FF2B5EF4-FFF2-40B4-BE49-F238E27FC236}">
                <a16:creationId xmlns:a16="http://schemas.microsoft.com/office/drawing/2014/main" id="{13B77D30-5FA1-0E42-A34E-DA86955BB32B}"/>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7" name="Rectangle 6">
            <a:extLst>
              <a:ext uri="{FF2B5EF4-FFF2-40B4-BE49-F238E27FC236}">
                <a16:creationId xmlns:a16="http://schemas.microsoft.com/office/drawing/2014/main" id="{60165D1A-C6BF-294E-8C27-049E3A2B9BD3}"/>
              </a:ext>
            </a:extLst>
          </p:cNvPr>
          <p:cNvSpPr>
            <a:spLocks noGrp="1" noChangeArrowheads="1"/>
          </p:cNvSpPr>
          <p:nvPr>
            <p:ph type="sldNum" sz="quarter" idx="12"/>
          </p:nvPr>
        </p:nvSpPr>
        <p:spPr>
          <a:ln/>
        </p:spPr>
        <p:txBody>
          <a:bodyPr/>
          <a:lstStyle>
            <a:lvl1pPr>
              <a:defRPr/>
            </a:lvl1pPr>
          </a:lstStyle>
          <a:p>
            <a:pPr>
              <a:defRPr/>
            </a:pPr>
            <a:fld id="{739B6933-209D-8B4A-AD6D-F7250054E294}" type="slidenum">
              <a:rPr lang="en-US" altLang="en-US"/>
              <a:pPr>
                <a:defRPr/>
              </a:pPr>
              <a:t>‹#›</a:t>
            </a:fld>
            <a:endParaRPr lang="en-US" altLang="en-US"/>
          </a:p>
        </p:txBody>
      </p:sp>
    </p:spTree>
    <p:extLst>
      <p:ext uri="{BB962C8B-B14F-4D97-AF65-F5344CB8AC3E}">
        <p14:creationId xmlns:p14="http://schemas.microsoft.com/office/powerpoint/2010/main" val="2893411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175" y="26242963"/>
            <a:ext cx="30724475" cy="309880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0036175" y="3349625"/>
            <a:ext cx="30724475" cy="224948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0036175" y="29341763"/>
            <a:ext cx="30724475" cy="43989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EE9953B-6EEA-104A-8D0B-2E81301E043A}"/>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6" name="Rectangle 5">
            <a:extLst>
              <a:ext uri="{FF2B5EF4-FFF2-40B4-BE49-F238E27FC236}">
                <a16:creationId xmlns:a16="http://schemas.microsoft.com/office/drawing/2014/main" id="{E0907C45-FFD0-4649-B939-9BA8D842F59B}"/>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7" name="Rectangle 6">
            <a:extLst>
              <a:ext uri="{FF2B5EF4-FFF2-40B4-BE49-F238E27FC236}">
                <a16:creationId xmlns:a16="http://schemas.microsoft.com/office/drawing/2014/main" id="{6703FE8D-EB14-BB4D-8CA0-048AAD62182E}"/>
              </a:ext>
            </a:extLst>
          </p:cNvPr>
          <p:cNvSpPr>
            <a:spLocks noGrp="1" noChangeArrowheads="1"/>
          </p:cNvSpPr>
          <p:nvPr>
            <p:ph type="sldNum" sz="quarter" idx="12"/>
          </p:nvPr>
        </p:nvSpPr>
        <p:spPr>
          <a:ln/>
        </p:spPr>
        <p:txBody>
          <a:bodyPr/>
          <a:lstStyle>
            <a:lvl1pPr>
              <a:defRPr/>
            </a:lvl1pPr>
          </a:lstStyle>
          <a:p>
            <a:pPr>
              <a:defRPr/>
            </a:pPr>
            <a:fld id="{E8832524-6164-1C48-8F3C-05A98A057D26}" type="slidenum">
              <a:rPr lang="en-US" altLang="en-US"/>
              <a:pPr>
                <a:defRPr/>
              </a:pPr>
              <a:t>‹#›</a:t>
            </a:fld>
            <a:endParaRPr lang="en-US" altLang="en-US"/>
          </a:p>
        </p:txBody>
      </p:sp>
    </p:spTree>
    <p:extLst>
      <p:ext uri="{BB962C8B-B14F-4D97-AF65-F5344CB8AC3E}">
        <p14:creationId xmlns:p14="http://schemas.microsoft.com/office/powerpoint/2010/main" val="185106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EB20337-668D-AB40-B9DF-B92B3AF692B4}"/>
              </a:ext>
            </a:extLst>
          </p:cNvPr>
          <p:cNvSpPr>
            <a:spLocks noGrp="1" noChangeArrowheads="1"/>
          </p:cNvSpPr>
          <p:nvPr>
            <p:ph type="title"/>
          </p:nvPr>
        </p:nvSpPr>
        <p:spPr bwMode="auto">
          <a:xfrm>
            <a:off x="3840163" y="3332163"/>
            <a:ext cx="435260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65015" tIns="232508" rIns="465015" bIns="232508"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C5D6B6A-3E83-5948-9F16-FEA969E7A988}"/>
              </a:ext>
            </a:extLst>
          </p:cNvPr>
          <p:cNvSpPr>
            <a:spLocks noGrp="1" noChangeArrowheads="1"/>
          </p:cNvSpPr>
          <p:nvPr>
            <p:ph type="body" idx="1"/>
          </p:nvPr>
        </p:nvSpPr>
        <p:spPr bwMode="auto">
          <a:xfrm>
            <a:off x="3840163" y="10829925"/>
            <a:ext cx="43526075" cy="2249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65015" tIns="232508" rIns="465015" bIns="23250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FF25F97-FDB2-AC4E-A9BD-9C551E524685}"/>
              </a:ext>
            </a:extLst>
          </p:cNvPr>
          <p:cNvSpPr>
            <a:spLocks noGrp="1" noChangeArrowheads="1"/>
          </p:cNvSpPr>
          <p:nvPr>
            <p:ph type="dt" sz="half" idx="2"/>
          </p:nvPr>
        </p:nvSpPr>
        <p:spPr bwMode="auto">
          <a:xfrm>
            <a:off x="3840163" y="34158238"/>
            <a:ext cx="10668000" cy="2498725"/>
          </a:xfrm>
          <a:prstGeom prst="rect">
            <a:avLst/>
          </a:prstGeom>
          <a:noFill/>
          <a:ln w="9525">
            <a:noFill/>
            <a:miter lim="800000"/>
            <a:headEnd/>
            <a:tailEnd/>
          </a:ln>
          <a:effectLst/>
        </p:spPr>
        <p:txBody>
          <a:bodyPr vert="horz" wrap="square" lIns="465015" tIns="232508" rIns="465015" bIns="232508" numCol="1" anchor="t" anchorCtr="0" compatLnSpc="1">
            <a:prstTxWarp prst="textNoShape">
              <a:avLst/>
            </a:prstTxWarp>
          </a:bodyPr>
          <a:lstStyle>
            <a:lvl1pPr>
              <a:defRPr sz="7300">
                <a:latin typeface="Times" charset="0"/>
                <a:ea typeface="ＭＳ Ｐゴシック" charset="-128"/>
              </a:defRPr>
            </a:lvl1pPr>
          </a:lstStyle>
          <a:p>
            <a:pPr>
              <a:defRPr/>
            </a:pPr>
            <a:endParaRPr lang="x-none" altLang="x-none"/>
          </a:p>
        </p:txBody>
      </p:sp>
      <p:sp>
        <p:nvSpPr>
          <p:cNvPr id="1029" name="Rectangle 5">
            <a:extLst>
              <a:ext uri="{FF2B5EF4-FFF2-40B4-BE49-F238E27FC236}">
                <a16:creationId xmlns:a16="http://schemas.microsoft.com/office/drawing/2014/main" id="{F1A4BE35-A915-1C4C-B9F6-4880866753F5}"/>
              </a:ext>
            </a:extLst>
          </p:cNvPr>
          <p:cNvSpPr>
            <a:spLocks noGrp="1" noChangeArrowheads="1"/>
          </p:cNvSpPr>
          <p:nvPr>
            <p:ph type="ftr" sz="quarter" idx="3"/>
          </p:nvPr>
        </p:nvSpPr>
        <p:spPr bwMode="auto">
          <a:xfrm>
            <a:off x="17495838" y="34158238"/>
            <a:ext cx="16214725" cy="2498725"/>
          </a:xfrm>
          <a:prstGeom prst="rect">
            <a:avLst/>
          </a:prstGeom>
          <a:noFill/>
          <a:ln w="9525">
            <a:noFill/>
            <a:miter lim="800000"/>
            <a:headEnd/>
            <a:tailEnd/>
          </a:ln>
          <a:effectLst/>
        </p:spPr>
        <p:txBody>
          <a:bodyPr vert="horz" wrap="square" lIns="465015" tIns="232508" rIns="465015" bIns="232508" numCol="1" anchor="t" anchorCtr="0" compatLnSpc="1">
            <a:prstTxWarp prst="textNoShape">
              <a:avLst/>
            </a:prstTxWarp>
          </a:bodyPr>
          <a:lstStyle>
            <a:lvl1pPr algn="ctr">
              <a:defRPr sz="7300">
                <a:latin typeface="Times" charset="0"/>
                <a:ea typeface="ＭＳ Ｐゴシック" charset="-128"/>
              </a:defRPr>
            </a:lvl1pPr>
          </a:lstStyle>
          <a:p>
            <a:pPr>
              <a:defRPr/>
            </a:pPr>
            <a:endParaRPr lang="x-none" altLang="x-none"/>
          </a:p>
        </p:txBody>
      </p:sp>
      <p:sp>
        <p:nvSpPr>
          <p:cNvPr id="1030" name="Rectangle 6">
            <a:extLst>
              <a:ext uri="{FF2B5EF4-FFF2-40B4-BE49-F238E27FC236}">
                <a16:creationId xmlns:a16="http://schemas.microsoft.com/office/drawing/2014/main" id="{8151CF97-32D3-1D48-B504-5B04BDD94952}"/>
              </a:ext>
            </a:extLst>
          </p:cNvPr>
          <p:cNvSpPr>
            <a:spLocks noGrp="1" noChangeArrowheads="1"/>
          </p:cNvSpPr>
          <p:nvPr>
            <p:ph type="sldNum" sz="quarter" idx="4"/>
          </p:nvPr>
        </p:nvSpPr>
        <p:spPr bwMode="auto">
          <a:xfrm>
            <a:off x="36698238" y="34158238"/>
            <a:ext cx="10668000" cy="2498725"/>
          </a:xfrm>
          <a:prstGeom prst="rect">
            <a:avLst/>
          </a:prstGeom>
          <a:noFill/>
          <a:ln w="9525">
            <a:noFill/>
            <a:miter lim="800000"/>
            <a:headEnd/>
            <a:tailEnd/>
          </a:ln>
          <a:effectLst/>
        </p:spPr>
        <p:txBody>
          <a:bodyPr vert="horz" wrap="square" lIns="465015" tIns="232508" rIns="465015" bIns="232508" numCol="1" anchor="t" anchorCtr="0" compatLnSpc="1">
            <a:prstTxWarp prst="textNoShape">
              <a:avLst/>
            </a:prstTxWarp>
          </a:bodyPr>
          <a:lstStyle>
            <a:lvl1pPr algn="r">
              <a:defRPr sz="7300">
                <a:latin typeface="Times" pitchFamily="2" charset="0"/>
              </a:defRPr>
            </a:lvl1pPr>
          </a:lstStyle>
          <a:p>
            <a:pPr>
              <a:defRPr/>
            </a:pPr>
            <a:fld id="{6DC5AF0F-59C8-114E-83FB-AB6232F3D7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648200" rtl="0" eaLnBrk="0" fontAlgn="base" hangingPunct="0">
        <a:spcBef>
          <a:spcPct val="0"/>
        </a:spcBef>
        <a:spcAft>
          <a:spcPct val="0"/>
        </a:spcAft>
        <a:defRPr sz="22400">
          <a:solidFill>
            <a:schemeClr val="tx2"/>
          </a:solidFill>
          <a:latin typeface="+mj-lt"/>
          <a:ea typeface="ＭＳ Ｐゴシック" charset="-128"/>
          <a:cs typeface="ＭＳ Ｐゴシック" charset="-128"/>
        </a:defRPr>
      </a:lvl1pPr>
      <a:lvl2pPr algn="ctr" defTabSz="4648200" rtl="0" eaLnBrk="0" fontAlgn="base" hangingPunct="0">
        <a:spcBef>
          <a:spcPct val="0"/>
        </a:spcBef>
        <a:spcAft>
          <a:spcPct val="0"/>
        </a:spcAft>
        <a:defRPr sz="22400">
          <a:solidFill>
            <a:schemeClr val="tx2"/>
          </a:solidFill>
          <a:latin typeface="Times" pitchFamily="-111" charset="0"/>
          <a:ea typeface="ＭＳ Ｐゴシック" charset="-128"/>
          <a:cs typeface="ＭＳ Ｐゴシック" charset="-128"/>
        </a:defRPr>
      </a:lvl2pPr>
      <a:lvl3pPr algn="ctr" defTabSz="4648200" rtl="0" eaLnBrk="0" fontAlgn="base" hangingPunct="0">
        <a:spcBef>
          <a:spcPct val="0"/>
        </a:spcBef>
        <a:spcAft>
          <a:spcPct val="0"/>
        </a:spcAft>
        <a:defRPr sz="22400">
          <a:solidFill>
            <a:schemeClr val="tx2"/>
          </a:solidFill>
          <a:latin typeface="Times" pitchFamily="-111" charset="0"/>
          <a:ea typeface="ＭＳ Ｐゴシック" charset="-128"/>
          <a:cs typeface="ＭＳ Ｐゴシック" charset="-128"/>
        </a:defRPr>
      </a:lvl3pPr>
      <a:lvl4pPr algn="ctr" defTabSz="4648200" rtl="0" eaLnBrk="0" fontAlgn="base" hangingPunct="0">
        <a:spcBef>
          <a:spcPct val="0"/>
        </a:spcBef>
        <a:spcAft>
          <a:spcPct val="0"/>
        </a:spcAft>
        <a:defRPr sz="22400">
          <a:solidFill>
            <a:schemeClr val="tx2"/>
          </a:solidFill>
          <a:latin typeface="Times" pitchFamily="-111" charset="0"/>
          <a:ea typeface="ＭＳ Ｐゴシック" charset="-128"/>
          <a:cs typeface="ＭＳ Ｐゴシック" charset="-128"/>
        </a:defRPr>
      </a:lvl4pPr>
      <a:lvl5pPr algn="ctr" defTabSz="4648200" rtl="0" eaLnBrk="0" fontAlgn="base" hangingPunct="0">
        <a:spcBef>
          <a:spcPct val="0"/>
        </a:spcBef>
        <a:spcAft>
          <a:spcPct val="0"/>
        </a:spcAft>
        <a:defRPr sz="22400">
          <a:solidFill>
            <a:schemeClr val="tx2"/>
          </a:solidFill>
          <a:latin typeface="Times" pitchFamily="-111" charset="0"/>
          <a:ea typeface="ＭＳ Ｐゴシック" charset="-128"/>
          <a:cs typeface="ＭＳ Ｐゴシック" charset="-128"/>
        </a:defRPr>
      </a:lvl5pPr>
      <a:lvl6pPr marL="457200" algn="ctr" defTabSz="4648200" rtl="0" fontAlgn="base">
        <a:spcBef>
          <a:spcPct val="0"/>
        </a:spcBef>
        <a:spcAft>
          <a:spcPct val="0"/>
        </a:spcAft>
        <a:defRPr sz="22400">
          <a:solidFill>
            <a:schemeClr val="tx2"/>
          </a:solidFill>
          <a:latin typeface="Times" pitchFamily="-111" charset="0"/>
        </a:defRPr>
      </a:lvl6pPr>
      <a:lvl7pPr marL="914400" algn="ctr" defTabSz="4648200" rtl="0" fontAlgn="base">
        <a:spcBef>
          <a:spcPct val="0"/>
        </a:spcBef>
        <a:spcAft>
          <a:spcPct val="0"/>
        </a:spcAft>
        <a:defRPr sz="22400">
          <a:solidFill>
            <a:schemeClr val="tx2"/>
          </a:solidFill>
          <a:latin typeface="Times" pitchFamily="-111" charset="0"/>
        </a:defRPr>
      </a:lvl7pPr>
      <a:lvl8pPr marL="1371600" algn="ctr" defTabSz="4648200" rtl="0" fontAlgn="base">
        <a:spcBef>
          <a:spcPct val="0"/>
        </a:spcBef>
        <a:spcAft>
          <a:spcPct val="0"/>
        </a:spcAft>
        <a:defRPr sz="22400">
          <a:solidFill>
            <a:schemeClr val="tx2"/>
          </a:solidFill>
          <a:latin typeface="Times" pitchFamily="-111" charset="0"/>
        </a:defRPr>
      </a:lvl8pPr>
      <a:lvl9pPr marL="1828800" algn="ctr" defTabSz="4648200" rtl="0" fontAlgn="base">
        <a:spcBef>
          <a:spcPct val="0"/>
        </a:spcBef>
        <a:spcAft>
          <a:spcPct val="0"/>
        </a:spcAft>
        <a:defRPr sz="22400">
          <a:solidFill>
            <a:schemeClr val="tx2"/>
          </a:solidFill>
          <a:latin typeface="Times" pitchFamily="-111" charset="0"/>
        </a:defRPr>
      </a:lvl9pPr>
    </p:titleStyle>
    <p:bodyStyle>
      <a:lvl1pPr marL="1741488" indent="-1741488" algn="l" defTabSz="4648200" rtl="0" eaLnBrk="0" fontAlgn="base" hangingPunct="0">
        <a:spcBef>
          <a:spcPct val="20000"/>
        </a:spcBef>
        <a:spcAft>
          <a:spcPct val="0"/>
        </a:spcAft>
        <a:buChar char="•"/>
        <a:defRPr sz="16100">
          <a:solidFill>
            <a:schemeClr val="tx1"/>
          </a:solidFill>
          <a:latin typeface="+mn-lt"/>
          <a:ea typeface="ＭＳ Ｐゴシック" charset="-128"/>
          <a:cs typeface="ＭＳ Ｐゴシック" charset="-128"/>
        </a:defRPr>
      </a:lvl1pPr>
      <a:lvl2pPr marL="3781425" indent="-1454150" algn="l" defTabSz="4648200" rtl="0" eaLnBrk="0" fontAlgn="base" hangingPunct="0">
        <a:spcBef>
          <a:spcPct val="20000"/>
        </a:spcBef>
        <a:spcAft>
          <a:spcPct val="0"/>
        </a:spcAft>
        <a:buChar char="–"/>
        <a:defRPr sz="14000">
          <a:solidFill>
            <a:schemeClr val="tx1"/>
          </a:solidFill>
          <a:latin typeface="+mn-lt"/>
          <a:ea typeface="ＭＳ Ｐゴシック" pitchFamily="-111" charset="-128"/>
        </a:defRPr>
      </a:lvl2pPr>
      <a:lvl3pPr marL="5811838" indent="-1163638" algn="l" defTabSz="4648200" rtl="0" eaLnBrk="0" fontAlgn="base" hangingPunct="0">
        <a:spcBef>
          <a:spcPct val="20000"/>
        </a:spcBef>
        <a:spcAft>
          <a:spcPct val="0"/>
        </a:spcAft>
        <a:buChar char="•"/>
        <a:defRPr sz="12000">
          <a:solidFill>
            <a:schemeClr val="tx1"/>
          </a:solidFill>
          <a:latin typeface="+mn-lt"/>
          <a:ea typeface="ＭＳ Ｐゴシック" pitchFamily="-111" charset="-128"/>
        </a:defRPr>
      </a:lvl3pPr>
      <a:lvl4pPr marL="8139113" indent="-1163638" algn="l" defTabSz="4648200" rtl="0" eaLnBrk="0" fontAlgn="base" hangingPunct="0">
        <a:spcBef>
          <a:spcPct val="20000"/>
        </a:spcBef>
        <a:spcAft>
          <a:spcPct val="0"/>
        </a:spcAft>
        <a:buChar char="–"/>
        <a:defRPr sz="10400">
          <a:solidFill>
            <a:schemeClr val="tx1"/>
          </a:solidFill>
          <a:latin typeface="+mn-lt"/>
          <a:ea typeface="ＭＳ Ｐゴシック" pitchFamily="-111" charset="-128"/>
        </a:defRPr>
      </a:lvl4pPr>
      <a:lvl5pPr marL="10458450" indent="-1155700" algn="l" defTabSz="4648200" rtl="0" eaLnBrk="0" fontAlgn="base" hangingPunct="0">
        <a:spcBef>
          <a:spcPct val="20000"/>
        </a:spcBef>
        <a:spcAft>
          <a:spcPct val="0"/>
        </a:spcAft>
        <a:buChar char="»"/>
        <a:defRPr sz="10400">
          <a:solidFill>
            <a:schemeClr val="tx1"/>
          </a:solidFill>
          <a:latin typeface="+mn-lt"/>
          <a:ea typeface="ＭＳ Ｐゴシック" pitchFamily="-111" charset="-128"/>
        </a:defRPr>
      </a:lvl5pPr>
      <a:lvl6pPr marL="10915650" indent="-1155700" algn="l" defTabSz="4648200" rtl="0" fontAlgn="base">
        <a:spcBef>
          <a:spcPct val="20000"/>
        </a:spcBef>
        <a:spcAft>
          <a:spcPct val="0"/>
        </a:spcAft>
        <a:buChar char="»"/>
        <a:defRPr sz="10400">
          <a:solidFill>
            <a:schemeClr val="tx1"/>
          </a:solidFill>
          <a:latin typeface="+mn-lt"/>
          <a:ea typeface="ＭＳ Ｐゴシック" pitchFamily="-111" charset="-128"/>
        </a:defRPr>
      </a:lvl6pPr>
      <a:lvl7pPr marL="11372850" indent="-1155700" algn="l" defTabSz="4648200" rtl="0" fontAlgn="base">
        <a:spcBef>
          <a:spcPct val="20000"/>
        </a:spcBef>
        <a:spcAft>
          <a:spcPct val="0"/>
        </a:spcAft>
        <a:buChar char="»"/>
        <a:defRPr sz="10400">
          <a:solidFill>
            <a:schemeClr val="tx1"/>
          </a:solidFill>
          <a:latin typeface="+mn-lt"/>
          <a:ea typeface="ＭＳ Ｐゴシック" pitchFamily="-111" charset="-128"/>
        </a:defRPr>
      </a:lvl7pPr>
      <a:lvl8pPr marL="11830050" indent="-1155700" algn="l" defTabSz="4648200" rtl="0" fontAlgn="base">
        <a:spcBef>
          <a:spcPct val="20000"/>
        </a:spcBef>
        <a:spcAft>
          <a:spcPct val="0"/>
        </a:spcAft>
        <a:buChar char="»"/>
        <a:defRPr sz="10400">
          <a:solidFill>
            <a:schemeClr val="tx1"/>
          </a:solidFill>
          <a:latin typeface="+mn-lt"/>
          <a:ea typeface="ＭＳ Ｐゴシック" pitchFamily="-111" charset="-128"/>
        </a:defRPr>
      </a:lvl8pPr>
      <a:lvl9pPr marL="12287250" indent="-1155700" algn="l" defTabSz="4648200" rtl="0" fontAlgn="base">
        <a:spcBef>
          <a:spcPct val="20000"/>
        </a:spcBef>
        <a:spcAft>
          <a:spcPct val="0"/>
        </a:spcAft>
        <a:buChar char="»"/>
        <a:defRPr sz="104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hyperlink" Target="https://doi.org/10.1523/ENEURO.0419-17.2018" TargetMode="External"/><Relationship Id="rId1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hyperlink" Target="https://doi.org/10.1093/ijnp/pyy084" TargetMode="External"/><Relationship Id="rId12" Type="http://schemas.openxmlformats.org/officeDocument/2006/relationships/hyperlink" Target="https://doi.org/10.1016/j.neuroscience.2012.06.007" TargetMode="External"/><Relationship Id="rId17" Type="http://schemas.openxmlformats.org/officeDocument/2006/relationships/image" Target="../media/image8.png"/><Relationship Id="rId2" Type="http://schemas.openxmlformats.org/officeDocument/2006/relationships/notesSlide" Target="../notesSlides/notesSlide1.xml"/><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doi.org/10.1080/08977190410001723308" TargetMode="External"/><Relationship Id="rId11" Type="http://schemas.openxmlformats.org/officeDocument/2006/relationships/hyperlink" Target="https://onlinelibrary.wiley.com/doi/full/10.1111/dmcn.14182" TargetMode="External"/><Relationship Id="rId5" Type="http://schemas.openxmlformats.org/officeDocument/2006/relationships/hyperlink" Target="https://doi.org/10.1155/2012/305693" TargetMode="External"/><Relationship Id="rId15" Type="http://schemas.openxmlformats.org/officeDocument/2006/relationships/image" Target="../media/image6.png"/><Relationship Id="rId10" Type="http://schemas.openxmlformats.org/officeDocument/2006/relationships/image" Target="../media/image4.jpeg"/><Relationship Id="rId4" Type="http://schemas.openxmlformats.org/officeDocument/2006/relationships/hyperlink" Target="https://doi.org/10.1016/j.brainresbull.2010.11.003" TargetMode="External"/><Relationship Id="rId9" Type="http://schemas.openxmlformats.org/officeDocument/2006/relationships/image" Target="../media/image3.jpeg"/><Relationship Id="rId1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12">
            <a:extLst>
              <a:ext uri="{FF2B5EF4-FFF2-40B4-BE49-F238E27FC236}">
                <a16:creationId xmlns:a16="http://schemas.microsoft.com/office/drawing/2014/main" id="{0DEFC225-9A95-234F-A45C-1FDEF0C64652}"/>
              </a:ext>
            </a:extLst>
          </p:cNvPr>
          <p:cNvSpPr txBox="1">
            <a:spLocks noChangeArrowheads="1"/>
          </p:cNvSpPr>
          <p:nvPr/>
        </p:nvSpPr>
        <p:spPr bwMode="auto">
          <a:xfrm>
            <a:off x="822325" y="18434050"/>
            <a:ext cx="150336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7" tIns="45718" rIns="91437" bIns="45718"/>
          <a:lstStyle>
            <a:lvl1pPr defTabSz="915988">
              <a:defRPr sz="2400">
                <a:solidFill>
                  <a:schemeClr val="tx1"/>
                </a:solidFill>
                <a:latin typeface="Arial" panose="020B0604020202020204" pitchFamily="34" charset="0"/>
                <a:ea typeface="ＭＳ Ｐゴシック" panose="020B0600070205080204" pitchFamily="34" charset="-128"/>
              </a:defRPr>
            </a:lvl1pPr>
            <a:lvl2pPr marL="37931725" indent="-37474525" defTabSz="915988">
              <a:defRPr sz="2400">
                <a:solidFill>
                  <a:schemeClr val="tx1"/>
                </a:solidFill>
                <a:latin typeface="Arial" panose="020B0604020202020204" pitchFamily="34" charset="0"/>
                <a:ea typeface="ＭＳ Ｐゴシック" panose="020B0600070205080204" pitchFamily="34" charset="-128"/>
              </a:defRPr>
            </a:lvl2pPr>
            <a:lvl3pPr marL="1143000" indent="-228600" defTabSz="915988">
              <a:defRPr sz="2400">
                <a:solidFill>
                  <a:schemeClr val="tx1"/>
                </a:solidFill>
                <a:latin typeface="Arial" panose="020B0604020202020204" pitchFamily="34" charset="0"/>
                <a:ea typeface="ＭＳ Ｐゴシック" panose="020B0600070205080204" pitchFamily="34" charset="-128"/>
              </a:defRPr>
            </a:lvl3pPr>
            <a:lvl4pPr marL="1600200" indent="-228600" defTabSz="915988">
              <a:defRPr sz="2400">
                <a:solidFill>
                  <a:schemeClr val="tx1"/>
                </a:solidFill>
                <a:latin typeface="Arial" panose="020B0604020202020204" pitchFamily="34" charset="0"/>
                <a:ea typeface="ＭＳ Ｐゴシック" panose="020B0600070205080204" pitchFamily="34" charset="-128"/>
              </a:defRPr>
            </a:lvl4pPr>
            <a:lvl5pPr marL="2057400" indent="-228600" defTabSz="915988">
              <a:defRPr sz="2400">
                <a:solidFill>
                  <a:schemeClr val="tx1"/>
                </a:solidFill>
                <a:latin typeface="Arial" panose="020B0604020202020204" pitchFamily="34" charset="0"/>
                <a:ea typeface="ＭＳ Ｐゴシック" panose="020B0600070205080204" pitchFamily="34" charset="-128"/>
              </a:defRPr>
            </a:lvl5pPr>
            <a:lvl6pPr marL="25146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4700"/>
              <a:t> Methods</a:t>
            </a:r>
            <a:endParaRPr lang="en-US" altLang="en-US" sz="3600"/>
          </a:p>
          <a:p>
            <a:pPr algn="just"/>
            <a:endParaRPr lang="en-US" altLang="en-US" sz="2900"/>
          </a:p>
          <a:p>
            <a:pPr algn="just"/>
            <a:endParaRPr lang="en-US" altLang="en-US" sz="2900"/>
          </a:p>
          <a:p>
            <a:pPr algn="just"/>
            <a:endParaRPr lang="en-US" altLang="en-US" sz="2900"/>
          </a:p>
          <a:p>
            <a:pPr algn="just"/>
            <a:endParaRPr lang="en-US" altLang="en-US" sz="2900"/>
          </a:p>
          <a:p>
            <a:pPr algn="just"/>
            <a:endParaRPr lang="en-US" altLang="en-US" sz="2900"/>
          </a:p>
          <a:p>
            <a:pPr algn="just"/>
            <a:endParaRPr lang="en-US" altLang="en-US" sz="2900"/>
          </a:p>
          <a:p>
            <a:pPr algn="just"/>
            <a:endParaRPr lang="en-US" altLang="en-US" sz="2900" u="sng"/>
          </a:p>
          <a:p>
            <a:pPr algn="just"/>
            <a:endParaRPr lang="en-US" altLang="en-US" sz="2900" u="sng"/>
          </a:p>
          <a:p>
            <a:pPr algn="just"/>
            <a:endParaRPr lang="en-US" altLang="en-US" sz="2900" u="sng"/>
          </a:p>
          <a:p>
            <a:pPr algn="just"/>
            <a:endParaRPr lang="en-US" altLang="en-US" sz="2900" i="1" u="sng"/>
          </a:p>
          <a:p>
            <a:pPr algn="just">
              <a:spcBef>
                <a:spcPct val="50000"/>
              </a:spcBef>
            </a:pPr>
            <a:endParaRPr lang="en-US" altLang="en-US" sz="2600"/>
          </a:p>
        </p:txBody>
      </p:sp>
      <p:sp>
        <p:nvSpPr>
          <p:cNvPr id="15362" name="Text Box 2">
            <a:extLst>
              <a:ext uri="{FF2B5EF4-FFF2-40B4-BE49-F238E27FC236}">
                <a16:creationId xmlns:a16="http://schemas.microsoft.com/office/drawing/2014/main" id="{D1938AEA-226A-7646-9503-19182BFABE68}"/>
              </a:ext>
            </a:extLst>
          </p:cNvPr>
          <p:cNvSpPr txBox="1">
            <a:spLocks noChangeArrowheads="1"/>
          </p:cNvSpPr>
          <p:nvPr/>
        </p:nvSpPr>
        <p:spPr bwMode="auto">
          <a:xfrm>
            <a:off x="9525057" y="823730"/>
            <a:ext cx="33366075" cy="587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7" tIns="45718" rIns="91437" bIns="45718">
            <a:spAutoFit/>
          </a:bodyPr>
          <a:lstStyle>
            <a:lvl1pPr defTabSz="915988">
              <a:defRPr sz="2400">
                <a:solidFill>
                  <a:schemeClr val="tx1"/>
                </a:solidFill>
                <a:latin typeface="Arial" panose="020B0604020202020204" pitchFamily="34" charset="0"/>
                <a:ea typeface="ＭＳ Ｐゴシック" panose="020B0600070205080204" pitchFamily="34" charset="-128"/>
              </a:defRPr>
            </a:lvl1pPr>
            <a:lvl2pPr marL="37931725" indent="-37474525" defTabSz="915988">
              <a:defRPr sz="2400">
                <a:solidFill>
                  <a:schemeClr val="tx1"/>
                </a:solidFill>
                <a:latin typeface="Arial" panose="020B0604020202020204" pitchFamily="34" charset="0"/>
                <a:ea typeface="ＭＳ Ｐゴシック" panose="020B0600070205080204" pitchFamily="34" charset="-128"/>
              </a:defRPr>
            </a:lvl2pPr>
            <a:lvl3pPr marL="1143000" indent="-228600" defTabSz="915988">
              <a:defRPr sz="2400">
                <a:solidFill>
                  <a:schemeClr val="tx1"/>
                </a:solidFill>
                <a:latin typeface="Arial" panose="020B0604020202020204" pitchFamily="34" charset="0"/>
                <a:ea typeface="ＭＳ Ｐゴシック" panose="020B0600070205080204" pitchFamily="34" charset="-128"/>
              </a:defRPr>
            </a:lvl3pPr>
            <a:lvl4pPr marL="1600200" indent="-228600" defTabSz="915988">
              <a:defRPr sz="2400">
                <a:solidFill>
                  <a:schemeClr val="tx1"/>
                </a:solidFill>
                <a:latin typeface="Arial" panose="020B0604020202020204" pitchFamily="34" charset="0"/>
                <a:ea typeface="ＭＳ Ｐゴシック" panose="020B0600070205080204" pitchFamily="34" charset="-128"/>
              </a:defRPr>
            </a:lvl4pPr>
            <a:lvl5pPr marL="2057400" indent="-228600" defTabSz="915988">
              <a:defRPr sz="2400">
                <a:solidFill>
                  <a:schemeClr val="tx1"/>
                </a:solidFill>
                <a:latin typeface="Arial" panose="020B0604020202020204" pitchFamily="34" charset="0"/>
                <a:ea typeface="ＭＳ Ｐゴシック" panose="020B0600070205080204" pitchFamily="34" charset="-128"/>
              </a:defRPr>
            </a:lvl5pPr>
            <a:lvl6pPr marL="25146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0" dirty="0">
                <a:solidFill>
                  <a:srgbClr val="000000"/>
                </a:solidFill>
              </a:rPr>
              <a:t>	</a:t>
            </a:r>
            <a:r>
              <a:rPr lang="en-US" altLang="en-US" sz="9000" b="1" dirty="0"/>
              <a:t> </a:t>
            </a:r>
            <a:r>
              <a:rPr lang="en-US" altLang="en-US" sz="9000" dirty="0"/>
              <a:t>Impact of Environmental Enrichment on Learning in Crayfish </a:t>
            </a:r>
          </a:p>
          <a:p>
            <a:pPr algn="ctr"/>
            <a:endParaRPr lang="en-US" altLang="en-US" sz="5200" dirty="0"/>
          </a:p>
          <a:p>
            <a:pPr algn="ctr"/>
            <a:r>
              <a:rPr lang="en-US" altLang="en-US" sz="5200" dirty="0"/>
              <a:t>Jenna Vogelsang, Dr. Emma </a:t>
            </a:r>
            <a:r>
              <a:rPr lang="en-US" altLang="en-US" sz="5200" dirty="0" err="1"/>
              <a:t>Sarro</a:t>
            </a:r>
            <a:endParaRPr lang="en-US" altLang="en-US" sz="4200" i="1" dirty="0"/>
          </a:p>
          <a:p>
            <a:pPr algn="ctr">
              <a:spcBef>
                <a:spcPts val="2000"/>
              </a:spcBef>
            </a:pPr>
            <a:r>
              <a:rPr lang="en-US" altLang="en-US" sz="4400" i="1" dirty="0"/>
              <a:t>Biology Department, Dominican College</a:t>
            </a:r>
          </a:p>
          <a:p>
            <a:pPr algn="ctr">
              <a:spcBef>
                <a:spcPts val="2000"/>
              </a:spcBef>
            </a:pPr>
            <a:r>
              <a:rPr lang="en-US" altLang="en-US" sz="4400" i="1" dirty="0"/>
              <a:t>Orangeburg, NY, 10961</a:t>
            </a:r>
          </a:p>
          <a:p>
            <a:pPr algn="ctr">
              <a:spcBef>
                <a:spcPts val="2000"/>
              </a:spcBef>
            </a:pPr>
            <a:r>
              <a:rPr lang="en-US" altLang="en-US" sz="4400" i="1" dirty="0"/>
              <a:t>  </a:t>
            </a:r>
            <a:endParaRPr lang="en-US" altLang="en-US" sz="4200" i="1" dirty="0"/>
          </a:p>
        </p:txBody>
      </p:sp>
      <p:sp>
        <p:nvSpPr>
          <p:cNvPr id="15363" name="Rectangle 3">
            <a:extLst>
              <a:ext uri="{FF2B5EF4-FFF2-40B4-BE49-F238E27FC236}">
                <a16:creationId xmlns:a16="http://schemas.microsoft.com/office/drawing/2014/main" id="{9301E8A6-E1C6-2949-A42D-9D053EF3D999}"/>
              </a:ext>
            </a:extLst>
          </p:cNvPr>
          <p:cNvSpPr>
            <a:spLocks noChangeArrowheads="1"/>
          </p:cNvSpPr>
          <p:nvPr/>
        </p:nvSpPr>
        <p:spPr bwMode="auto">
          <a:xfrm>
            <a:off x="822325" y="577850"/>
            <a:ext cx="49596675" cy="65151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364" name="Rectangle 65">
            <a:extLst>
              <a:ext uri="{FF2B5EF4-FFF2-40B4-BE49-F238E27FC236}">
                <a16:creationId xmlns:a16="http://schemas.microsoft.com/office/drawing/2014/main" id="{ECD52780-5DD1-4240-BACB-55A1FFA2CF35}"/>
              </a:ext>
            </a:extLst>
          </p:cNvPr>
          <p:cNvSpPr>
            <a:spLocks noChangeArrowheads="1"/>
          </p:cNvSpPr>
          <p:nvPr/>
        </p:nvSpPr>
        <p:spPr bwMode="auto">
          <a:xfrm>
            <a:off x="831850" y="7477125"/>
            <a:ext cx="15433675" cy="29641800"/>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365" name="Rectangle 68">
            <a:extLst>
              <a:ext uri="{FF2B5EF4-FFF2-40B4-BE49-F238E27FC236}">
                <a16:creationId xmlns:a16="http://schemas.microsoft.com/office/drawing/2014/main" id="{47B9846F-64E4-1448-93D7-766EF1102CF2}"/>
              </a:ext>
            </a:extLst>
          </p:cNvPr>
          <p:cNvSpPr>
            <a:spLocks noChangeArrowheads="1"/>
          </p:cNvSpPr>
          <p:nvPr/>
        </p:nvSpPr>
        <p:spPr bwMode="auto">
          <a:xfrm>
            <a:off x="32994600" y="7499350"/>
            <a:ext cx="17346613" cy="15920356"/>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366" name="Text Box 232">
            <a:extLst>
              <a:ext uri="{FF2B5EF4-FFF2-40B4-BE49-F238E27FC236}">
                <a16:creationId xmlns:a16="http://schemas.microsoft.com/office/drawing/2014/main" id="{EFC90E91-D5E8-0D4F-B25E-BB2D5988DFE5}"/>
              </a:ext>
            </a:extLst>
          </p:cNvPr>
          <p:cNvSpPr txBox="1">
            <a:spLocks noChangeArrowheads="1"/>
          </p:cNvSpPr>
          <p:nvPr/>
        </p:nvSpPr>
        <p:spPr bwMode="auto">
          <a:xfrm>
            <a:off x="44134088" y="6064250"/>
            <a:ext cx="6073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3600"/>
              <a:t>Jenna.Vogelsang1@dc.edu</a:t>
            </a:r>
            <a:endParaRPr lang="en-US" altLang="en-US" b="1">
              <a:latin typeface="Times" pitchFamily="2" charset="0"/>
            </a:endParaRPr>
          </a:p>
        </p:txBody>
      </p:sp>
      <p:sp>
        <p:nvSpPr>
          <p:cNvPr id="15367" name="Rectangle 708">
            <a:extLst>
              <a:ext uri="{FF2B5EF4-FFF2-40B4-BE49-F238E27FC236}">
                <a16:creationId xmlns:a16="http://schemas.microsoft.com/office/drawing/2014/main" id="{BF999827-A77B-4345-855C-70F9C35426D2}"/>
              </a:ext>
            </a:extLst>
          </p:cNvPr>
          <p:cNvSpPr>
            <a:spLocks noChangeArrowheads="1"/>
          </p:cNvSpPr>
          <p:nvPr/>
        </p:nvSpPr>
        <p:spPr bwMode="auto">
          <a:xfrm>
            <a:off x="16456025" y="7478713"/>
            <a:ext cx="16294100" cy="29619575"/>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368" name="Text Box 164">
            <a:extLst>
              <a:ext uri="{FF2B5EF4-FFF2-40B4-BE49-F238E27FC236}">
                <a16:creationId xmlns:a16="http://schemas.microsoft.com/office/drawing/2014/main" id="{F3AA029D-D2F9-9A4E-B548-6A56D82FB901}"/>
              </a:ext>
            </a:extLst>
          </p:cNvPr>
          <p:cNvSpPr txBox="1">
            <a:spLocks noChangeArrowheads="1"/>
          </p:cNvSpPr>
          <p:nvPr/>
        </p:nvSpPr>
        <p:spPr bwMode="auto">
          <a:xfrm>
            <a:off x="1008063" y="7715250"/>
            <a:ext cx="62928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4700"/>
              <a:t>Rationale</a:t>
            </a:r>
          </a:p>
        </p:txBody>
      </p:sp>
      <p:sp>
        <p:nvSpPr>
          <p:cNvPr id="15369" name="Text Box 698">
            <a:extLst>
              <a:ext uri="{FF2B5EF4-FFF2-40B4-BE49-F238E27FC236}">
                <a16:creationId xmlns:a16="http://schemas.microsoft.com/office/drawing/2014/main" id="{4E46ADAD-CCEC-FB49-8169-C7A523AA93D0}"/>
              </a:ext>
            </a:extLst>
          </p:cNvPr>
          <p:cNvSpPr txBox="1">
            <a:spLocks noChangeArrowheads="1"/>
          </p:cNvSpPr>
          <p:nvPr/>
        </p:nvSpPr>
        <p:spPr bwMode="auto">
          <a:xfrm>
            <a:off x="16649700" y="7831138"/>
            <a:ext cx="162115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7" tIns="45718" rIns="91437" bIns="45718">
            <a:spAutoFit/>
          </a:bodyPr>
          <a:lstStyle>
            <a:lvl1pPr defTabSz="915988">
              <a:defRPr sz="2400">
                <a:solidFill>
                  <a:schemeClr val="tx1"/>
                </a:solidFill>
                <a:latin typeface="Arial" panose="020B0604020202020204" pitchFamily="34" charset="0"/>
                <a:ea typeface="ＭＳ Ｐゴシック" panose="020B0600070205080204" pitchFamily="34" charset="-128"/>
              </a:defRPr>
            </a:lvl1pPr>
            <a:lvl2pPr marL="37931725" indent="-37474525" defTabSz="915988">
              <a:defRPr sz="2400">
                <a:solidFill>
                  <a:schemeClr val="tx1"/>
                </a:solidFill>
                <a:latin typeface="Arial" panose="020B0604020202020204" pitchFamily="34" charset="0"/>
                <a:ea typeface="ＭＳ Ｐゴシック" panose="020B0600070205080204" pitchFamily="34" charset="-128"/>
              </a:defRPr>
            </a:lvl2pPr>
            <a:lvl3pPr marL="1143000" indent="-228600" defTabSz="915988">
              <a:defRPr sz="2400">
                <a:solidFill>
                  <a:schemeClr val="tx1"/>
                </a:solidFill>
                <a:latin typeface="Arial" panose="020B0604020202020204" pitchFamily="34" charset="0"/>
                <a:ea typeface="ＭＳ Ｐゴシック" panose="020B0600070205080204" pitchFamily="34" charset="-128"/>
              </a:defRPr>
            </a:lvl3pPr>
            <a:lvl4pPr marL="1600200" indent="-228600" defTabSz="915988">
              <a:defRPr sz="2400">
                <a:solidFill>
                  <a:schemeClr val="tx1"/>
                </a:solidFill>
                <a:latin typeface="Arial" panose="020B0604020202020204" pitchFamily="34" charset="0"/>
                <a:ea typeface="ＭＳ Ｐゴシック" panose="020B0600070205080204" pitchFamily="34" charset="-128"/>
              </a:defRPr>
            </a:lvl4pPr>
            <a:lvl5pPr marL="2057400" indent="-228600" defTabSz="915988">
              <a:defRPr sz="2400">
                <a:solidFill>
                  <a:schemeClr val="tx1"/>
                </a:solidFill>
                <a:latin typeface="Arial" panose="020B0604020202020204" pitchFamily="34" charset="0"/>
                <a:ea typeface="ＭＳ Ｐゴシック" panose="020B0600070205080204" pitchFamily="34" charset="-128"/>
              </a:defRPr>
            </a:lvl5pPr>
            <a:lvl6pPr marL="25146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4700" b="1"/>
              <a:t>Environmental setup and behavioral apparatus</a:t>
            </a:r>
          </a:p>
        </p:txBody>
      </p:sp>
      <p:sp>
        <p:nvSpPr>
          <p:cNvPr id="15370" name="Rectangle 708">
            <a:extLst>
              <a:ext uri="{FF2B5EF4-FFF2-40B4-BE49-F238E27FC236}">
                <a16:creationId xmlns:a16="http://schemas.microsoft.com/office/drawing/2014/main" id="{0D523C89-B343-1F4F-AB95-6ADCD6063F8B}"/>
              </a:ext>
            </a:extLst>
          </p:cNvPr>
          <p:cNvSpPr>
            <a:spLocks noChangeArrowheads="1"/>
          </p:cNvSpPr>
          <p:nvPr/>
        </p:nvSpPr>
        <p:spPr bwMode="auto">
          <a:xfrm>
            <a:off x="33023175" y="23755351"/>
            <a:ext cx="17395825" cy="13241338"/>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371" name="Text Box 698">
            <a:extLst>
              <a:ext uri="{FF2B5EF4-FFF2-40B4-BE49-F238E27FC236}">
                <a16:creationId xmlns:a16="http://schemas.microsoft.com/office/drawing/2014/main" id="{3068D853-9EC7-D04E-A178-4D3A8AB9BFFC}"/>
              </a:ext>
            </a:extLst>
          </p:cNvPr>
          <p:cNvSpPr txBox="1">
            <a:spLocks noChangeArrowheads="1"/>
          </p:cNvSpPr>
          <p:nvPr/>
        </p:nvSpPr>
        <p:spPr bwMode="auto">
          <a:xfrm>
            <a:off x="33615312" y="7834994"/>
            <a:ext cx="162115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7" tIns="45718" rIns="91437" bIns="45718">
            <a:spAutoFit/>
          </a:bodyPr>
          <a:lstStyle>
            <a:lvl1pPr defTabSz="915988">
              <a:defRPr sz="2400">
                <a:solidFill>
                  <a:schemeClr val="tx1"/>
                </a:solidFill>
                <a:latin typeface="Arial" panose="020B0604020202020204" pitchFamily="34" charset="0"/>
                <a:ea typeface="ＭＳ Ｐゴシック" panose="020B0600070205080204" pitchFamily="34" charset="-128"/>
              </a:defRPr>
            </a:lvl1pPr>
            <a:lvl2pPr marL="37931725" indent="-37474525" defTabSz="915988">
              <a:defRPr sz="2400">
                <a:solidFill>
                  <a:schemeClr val="tx1"/>
                </a:solidFill>
                <a:latin typeface="Arial" panose="020B0604020202020204" pitchFamily="34" charset="0"/>
                <a:ea typeface="ＭＳ Ｐゴシック" panose="020B0600070205080204" pitchFamily="34" charset="-128"/>
              </a:defRPr>
            </a:lvl2pPr>
            <a:lvl3pPr marL="1143000" indent="-228600" defTabSz="915988">
              <a:defRPr sz="2400">
                <a:solidFill>
                  <a:schemeClr val="tx1"/>
                </a:solidFill>
                <a:latin typeface="Arial" panose="020B0604020202020204" pitchFamily="34" charset="0"/>
                <a:ea typeface="ＭＳ Ｐゴシック" panose="020B0600070205080204" pitchFamily="34" charset="-128"/>
              </a:defRPr>
            </a:lvl3pPr>
            <a:lvl4pPr marL="1600200" indent="-228600" defTabSz="915988">
              <a:defRPr sz="2400">
                <a:solidFill>
                  <a:schemeClr val="tx1"/>
                </a:solidFill>
                <a:latin typeface="Arial" panose="020B0604020202020204" pitchFamily="34" charset="0"/>
                <a:ea typeface="ＭＳ Ｐゴシック" panose="020B0600070205080204" pitchFamily="34" charset="-128"/>
              </a:defRPr>
            </a:lvl4pPr>
            <a:lvl5pPr marL="2057400" indent="-228600" defTabSz="915988">
              <a:defRPr sz="2400">
                <a:solidFill>
                  <a:schemeClr val="tx1"/>
                </a:solidFill>
                <a:latin typeface="Arial" panose="020B0604020202020204" pitchFamily="34" charset="0"/>
                <a:ea typeface="ＭＳ Ｐゴシック" panose="020B0600070205080204" pitchFamily="34" charset="-128"/>
              </a:defRPr>
            </a:lvl5pPr>
            <a:lvl6pPr marL="25146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4700" b="1" dirty="0"/>
              <a:t>Is the response time impacted by enrichment?</a:t>
            </a:r>
          </a:p>
        </p:txBody>
      </p:sp>
      <p:sp>
        <p:nvSpPr>
          <p:cNvPr id="15372" name="TextBox 188">
            <a:extLst>
              <a:ext uri="{FF2B5EF4-FFF2-40B4-BE49-F238E27FC236}">
                <a16:creationId xmlns:a16="http://schemas.microsoft.com/office/drawing/2014/main" id="{22C18A34-6F3C-D145-B2B0-14A44739B039}"/>
              </a:ext>
            </a:extLst>
          </p:cNvPr>
          <p:cNvSpPr txBox="1">
            <a:spLocks noChangeArrowheads="1"/>
          </p:cNvSpPr>
          <p:nvPr/>
        </p:nvSpPr>
        <p:spPr bwMode="auto">
          <a:xfrm>
            <a:off x="33213675" y="23959404"/>
            <a:ext cx="29305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700" b="1" dirty="0"/>
              <a:t>Summary</a:t>
            </a:r>
          </a:p>
        </p:txBody>
      </p:sp>
      <p:sp>
        <p:nvSpPr>
          <p:cNvPr id="15373" name="Rectangle 149">
            <a:extLst>
              <a:ext uri="{FF2B5EF4-FFF2-40B4-BE49-F238E27FC236}">
                <a16:creationId xmlns:a16="http://schemas.microsoft.com/office/drawing/2014/main" id="{AF3A09E8-0D48-7542-BC9C-B61BFBEABD12}"/>
              </a:ext>
            </a:extLst>
          </p:cNvPr>
          <p:cNvSpPr>
            <a:spLocks noChangeArrowheads="1"/>
          </p:cNvSpPr>
          <p:nvPr/>
        </p:nvSpPr>
        <p:spPr bwMode="auto">
          <a:xfrm>
            <a:off x="1065213" y="8937625"/>
            <a:ext cx="14986000" cy="9088438"/>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3500000" scaled="1"/>
            <a:tileRect/>
          </a:gradFill>
          <a:ln>
            <a:noFill/>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en-US" altLang="en-US" sz="3000" dirty="0">
                <a:cs typeface="Arial" panose="020B0604020202020204" pitchFamily="34" charset="0"/>
              </a:rPr>
              <a:t>It has been believed that environmental enrichment and deprivation plays a key role in learning and memory throughout the nervous system. Social and sensory environmental deprivation can cause impairments of sensory, cognitive and motor functions meanwhile, enrichment can improve these three categories (Wang, 2018). In this experiment, we utilized crayfish (</a:t>
            </a:r>
            <a:r>
              <a:rPr lang="en-US" altLang="en-US" sz="3000" i="1" dirty="0">
                <a:cs typeface="Arial" panose="020B0604020202020204" pitchFamily="34" charset="0"/>
              </a:rPr>
              <a:t>P. </a:t>
            </a:r>
            <a:r>
              <a:rPr lang="en-US" altLang="en-US" sz="3000" i="1" dirty="0" err="1">
                <a:cs typeface="Arial" panose="020B0604020202020204" pitchFamily="34" charset="0"/>
              </a:rPr>
              <a:t>fallax</a:t>
            </a:r>
            <a:r>
              <a:rPr lang="en-US" altLang="en-US" sz="3000" i="1" dirty="0">
                <a:cs typeface="Arial" panose="020B0604020202020204" pitchFamily="34" charset="0"/>
              </a:rPr>
              <a:t> f. </a:t>
            </a:r>
            <a:r>
              <a:rPr lang="en-US" altLang="en-US" sz="3000" i="1" dirty="0" err="1">
                <a:cs typeface="Arial" panose="020B0604020202020204" pitchFamily="34" charset="0"/>
              </a:rPr>
              <a:t>virginalis</a:t>
            </a:r>
            <a:r>
              <a:rPr lang="en-US" altLang="en-US" sz="3000" i="1" dirty="0">
                <a:cs typeface="Arial" panose="020B0604020202020204" pitchFamily="34" charset="0"/>
              </a:rPr>
              <a:t>) </a:t>
            </a:r>
            <a:r>
              <a:rPr lang="en-US" altLang="en-US" sz="3000" dirty="0">
                <a:cs typeface="Arial" panose="020B0604020202020204" pitchFamily="34" charset="0"/>
              </a:rPr>
              <a:t>in two environments</a:t>
            </a:r>
            <a:r>
              <a:rPr lang="en-US" altLang="en-US" sz="3000" i="1" dirty="0">
                <a:cs typeface="Arial" panose="020B0604020202020204" pitchFamily="34" charset="0"/>
              </a:rPr>
              <a:t> </a:t>
            </a:r>
            <a:r>
              <a:rPr lang="en-US" altLang="en-US" sz="3000" dirty="0">
                <a:cs typeface="Arial" panose="020B0604020202020204" pitchFamily="34" charset="0"/>
              </a:rPr>
              <a:t>and a T-maze to determine if there is a significant difference in the choices and time it takes for a crayfish to make decisions. The simplicity of the crayfish’s nervous system and their social nature makes them an adequate candidate for enrichment studies. </a:t>
            </a:r>
          </a:p>
          <a:p>
            <a:pPr algn="just"/>
            <a:endParaRPr lang="en-US" altLang="en-US" sz="3000" dirty="0">
              <a:cs typeface="Arial" panose="020B0604020202020204" pitchFamily="34" charset="0"/>
            </a:endParaRPr>
          </a:p>
          <a:p>
            <a:pPr algn="just"/>
            <a:endParaRPr lang="en-US" altLang="en-US" sz="3000" dirty="0">
              <a:cs typeface="Arial" panose="020B0604020202020204" pitchFamily="34" charset="0"/>
            </a:endParaRPr>
          </a:p>
          <a:p>
            <a:pPr algn="just"/>
            <a:r>
              <a:rPr lang="en-US" altLang="en-US" sz="3000" dirty="0">
                <a:cs typeface="Arial" panose="020B0604020202020204" pitchFamily="34" charset="0"/>
              </a:rPr>
              <a:t>Their learning and short-term memory was tested in a T-shaped water maze which allowed them to escape into a holding tank if they turned one of two directions. The experiment examined whether a period of environmental enrichment impacted the ability to demonstrate learning and short-term memory, and also whether it changes as they move from an enriched environment to an unenriched environment and vice versa. Enrichment studies are important to today’s medical field because it is an alternative way to improve the quality of life for aging people as well as people with Huntington's and Parkinson’s disease (</a:t>
            </a:r>
            <a:r>
              <a:rPr lang="en-US" altLang="en-US" sz="3000" dirty="0" err="1">
                <a:cs typeface="Arial" panose="020B0604020202020204" pitchFamily="34" charset="0"/>
              </a:rPr>
              <a:t>Dause</a:t>
            </a:r>
            <a:r>
              <a:rPr lang="en-US" altLang="en-US" sz="3000" dirty="0">
                <a:cs typeface="Arial" panose="020B0604020202020204" pitchFamily="34" charset="0"/>
              </a:rPr>
              <a:t>, Kirby 2018). </a:t>
            </a:r>
          </a:p>
        </p:txBody>
      </p:sp>
      <p:sp>
        <p:nvSpPr>
          <p:cNvPr id="15374" name="Rectangle 150">
            <a:extLst>
              <a:ext uri="{FF2B5EF4-FFF2-40B4-BE49-F238E27FC236}">
                <a16:creationId xmlns:a16="http://schemas.microsoft.com/office/drawing/2014/main" id="{2A6B222C-8B3E-F64D-BD6F-F8087D2687DE}"/>
              </a:ext>
            </a:extLst>
          </p:cNvPr>
          <p:cNvSpPr>
            <a:spLocks noChangeArrowheads="1"/>
          </p:cNvSpPr>
          <p:nvPr/>
        </p:nvSpPr>
        <p:spPr bwMode="auto">
          <a:xfrm>
            <a:off x="1019175" y="19291300"/>
            <a:ext cx="15055850" cy="15538450"/>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3500000" scaled="1"/>
            <a:tileRect/>
          </a:gradFill>
          <a:ln>
            <a:noFill/>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en-US" altLang="en-US" sz="3000" u="sng" dirty="0"/>
              <a:t>Animals</a:t>
            </a:r>
            <a:r>
              <a:rPr lang="en-US" altLang="en-US" sz="3000" dirty="0"/>
              <a:t>:</a:t>
            </a:r>
          </a:p>
          <a:p>
            <a:pPr algn="just"/>
            <a:r>
              <a:rPr lang="en-US" altLang="en-US" sz="3000" dirty="0"/>
              <a:t>Ten adult crayfish (</a:t>
            </a:r>
            <a:r>
              <a:rPr lang="en-US" altLang="en-US" sz="3000" i="1" dirty="0"/>
              <a:t>P. </a:t>
            </a:r>
            <a:r>
              <a:rPr lang="en-US" altLang="en-US" sz="3000" i="1" dirty="0" err="1"/>
              <a:t>fallax</a:t>
            </a:r>
            <a:r>
              <a:rPr lang="en-US" altLang="en-US" sz="3000" i="1" dirty="0"/>
              <a:t> f. </a:t>
            </a:r>
            <a:r>
              <a:rPr lang="en-US" altLang="en-US" sz="3000" i="1" dirty="0" err="1"/>
              <a:t>virginalis</a:t>
            </a:r>
            <a:r>
              <a:rPr lang="en-US" altLang="en-US" sz="3000" i="1" dirty="0"/>
              <a:t>) </a:t>
            </a:r>
            <a:r>
              <a:rPr lang="en-US" altLang="en-US" sz="3000" dirty="0"/>
              <a:t>of both sexes (Carolina Biological) were initially housed in small plastic containers with water, small rocks and one large rock, and fed every four to six days with Crab and Crayfish Sinking Blending diet unless they were being tested.</a:t>
            </a:r>
          </a:p>
          <a:p>
            <a:pPr algn="just"/>
            <a:endParaRPr lang="en-US" altLang="en-US" sz="3000" dirty="0"/>
          </a:p>
          <a:p>
            <a:pPr algn="just"/>
            <a:r>
              <a:rPr lang="en-US" altLang="en-US" sz="3000" u="sng" dirty="0"/>
              <a:t>Enriched and Unenriched housing</a:t>
            </a:r>
            <a:r>
              <a:rPr lang="en-US" altLang="en-US" sz="3000" dirty="0"/>
              <a:t>:</a:t>
            </a:r>
          </a:p>
          <a:p>
            <a:pPr algn="just"/>
            <a:r>
              <a:rPr lang="en-US" altLang="en-US" sz="3000" dirty="0"/>
              <a:t>The unenriched environment was a smaller plastic container with a pebble floor and one rock (Figure 1). Water was added until it filled about 1-2 inches off the floor. The enriched environment included a slightly larger container (dimensions), a pebble floor, multiple rocks, a wooden hollow log, and plastic plants (Figure 1). Also, for the enriched environment, each crayfish was housed with another (social enrichment). Each cage was kept at room temperature water (21.6 degrees Celsius) and tested at the same temperature. A week before shaping and testing all food was removed from their cage in order to promote movement in search of food.</a:t>
            </a:r>
          </a:p>
          <a:p>
            <a:pPr algn="just"/>
            <a:endParaRPr lang="en-US" altLang="en-US" sz="3000" dirty="0"/>
          </a:p>
          <a:p>
            <a:pPr algn="just"/>
            <a:r>
              <a:rPr lang="en-US" altLang="en-US" sz="3000" u="sng" dirty="0"/>
              <a:t>Behavioral tests</a:t>
            </a:r>
            <a:r>
              <a:rPr lang="en-US" altLang="en-US" sz="3000" dirty="0"/>
              <a:t>: </a:t>
            </a:r>
          </a:p>
          <a:p>
            <a:pPr algn="just"/>
            <a:r>
              <a:rPr lang="en-US" altLang="en-US" sz="3000" dirty="0"/>
              <a:t>All tests were conducted in a T-shaped maze constructed of cut PVC piping (Figure 2). Arm A served as a starting location for the crayfish, arm B was the undesired turn for the crayfish resulting in no reward, and arm C had a open holding tank with rocks and pebbles (reward side). Turn preference: Each went through a turn preference test prior to testing. This included 4 trials of five minutes to determine which way they decide to turn in a T-maze. Following this, all were placed in a specified environment for one week. Shaping/testing: The shaping procedure involved each animal to become familiar with the maze for five minutes each (arm A was blocked). Food was placed in the entrance of the holding tank to encourage the crayfish to explore the holding tank. (C).  During the testing phase, each was given six trials, and 5 minutes each to make a decision. At the 2 -minute and 4-minute mark, they were tapped on the tail with a plastic pointer to encourage movement. If the crayfish turned into arm B they were immediately scoped up with the net and placed back to the starting point. If the crayfish turned into arm C, they would eventually end up in the holding tank and receive a five-minute reward rest before the next trial. Each was given a food and rest for a few days. The crayfish were then moved to the opposite environment for a week and were tested again (minus the turn preference test and shaping procedure). </a:t>
            </a:r>
          </a:p>
        </p:txBody>
      </p:sp>
      <p:sp>
        <p:nvSpPr>
          <p:cNvPr id="15375" name="Rectangle 153">
            <a:extLst>
              <a:ext uri="{FF2B5EF4-FFF2-40B4-BE49-F238E27FC236}">
                <a16:creationId xmlns:a16="http://schemas.microsoft.com/office/drawing/2014/main" id="{4D96132B-C269-4F47-A5D3-6E0AB2F621E6}"/>
              </a:ext>
            </a:extLst>
          </p:cNvPr>
          <p:cNvSpPr>
            <a:spLocks noChangeArrowheads="1"/>
          </p:cNvSpPr>
          <p:nvPr/>
        </p:nvSpPr>
        <p:spPr bwMode="auto">
          <a:xfrm>
            <a:off x="33280123" y="24775379"/>
            <a:ext cx="16743363" cy="10478181"/>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3500000" scaled="1"/>
            <a:tileRect/>
          </a:gradFill>
          <a:ln w="9525">
            <a:solidFill>
              <a:srgbClr val="000000"/>
            </a:solidFill>
            <a:round/>
            <a:headEnd/>
            <a:tailEnd/>
          </a:ln>
        </p:spPr>
        <p:txBody>
          <a:bodyP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en-US" altLang="en-US" sz="2800" b="1" dirty="0"/>
              <a:t>Turn preference: </a:t>
            </a:r>
            <a:r>
              <a:rPr lang="en-US" altLang="en-US" sz="2800" dirty="0"/>
              <a:t>Over all animals used in this study (N=10), there was not a significant bias in turn preference. (Figure 3)</a:t>
            </a:r>
          </a:p>
          <a:p>
            <a:pPr>
              <a:buFont typeface="Arial" panose="020B0604020202020204" pitchFamily="34" charset="0"/>
              <a:buChar char="•"/>
            </a:pPr>
            <a:endParaRPr lang="en-US" altLang="en-US" sz="2800" dirty="0"/>
          </a:p>
          <a:p>
            <a:pPr>
              <a:buFont typeface="Arial" panose="020B0604020202020204" pitchFamily="34" charset="0"/>
              <a:buChar char="•"/>
            </a:pPr>
            <a:r>
              <a:rPr lang="en-US" altLang="en-US" sz="2800" b="1" dirty="0"/>
              <a:t>Learning to escape the maze</a:t>
            </a:r>
            <a:r>
              <a:rPr lang="en-US" altLang="en-US" sz="2800" dirty="0"/>
              <a:t>: The crayfish were given six, five-minute trials to learn the escape direction in the T-maze. If they went down arm C into the holding tank, they received five-minute reward. If they went down arm B, they were placed back directly back into arm A without the five-minute reward. </a:t>
            </a:r>
          </a:p>
          <a:p>
            <a:pPr>
              <a:buFont typeface="Arial" panose="020B0604020202020204" pitchFamily="34" charset="0"/>
              <a:buChar char="•"/>
            </a:pPr>
            <a:endParaRPr lang="en-US" altLang="en-US" sz="2800" dirty="0"/>
          </a:p>
          <a:p>
            <a:pPr>
              <a:buFont typeface="Arial" panose="020B0604020202020204" pitchFamily="34" charset="0"/>
              <a:buChar char="•"/>
            </a:pPr>
            <a:r>
              <a:rPr lang="en-US" altLang="en-US" sz="2800" b="1" dirty="0"/>
              <a:t>Results of training: </a:t>
            </a:r>
            <a:r>
              <a:rPr lang="en-US" altLang="en-US" sz="2800" dirty="0"/>
              <a:t> Comparing the overall escape rate to the last trials of training, </a:t>
            </a:r>
            <a:r>
              <a:rPr lang="en-US" altLang="en-US" sz="2800" b="1" dirty="0"/>
              <a:t>both</a:t>
            </a:r>
            <a:r>
              <a:rPr lang="en-US" altLang="en-US" sz="2800" dirty="0"/>
              <a:t> Enriched and Unenriched </a:t>
            </a:r>
            <a:r>
              <a:rPr lang="en-US" altLang="en-US" sz="2800" u="sng" dirty="0"/>
              <a:t>learned</a:t>
            </a:r>
            <a:r>
              <a:rPr lang="en-US" altLang="en-US" sz="2800" dirty="0"/>
              <a:t> to escape at the same rate (68%), suggesting that this form of enrichment (for 1 week), did not change their ability to learn an escape from the T-maze. (Figure 4, 5)</a:t>
            </a:r>
          </a:p>
          <a:p>
            <a:pPr marL="0" indent="0"/>
            <a:endParaRPr lang="en-US" altLang="en-US" sz="2800" dirty="0"/>
          </a:p>
          <a:p>
            <a:pPr>
              <a:buFont typeface="Arial" panose="020B0604020202020204" pitchFamily="34" charset="0"/>
              <a:buChar char="•"/>
            </a:pPr>
            <a:r>
              <a:rPr lang="en-US" altLang="en-US" sz="2800" b="1" dirty="0"/>
              <a:t>Results of training: </a:t>
            </a:r>
            <a:r>
              <a:rPr lang="en-US" altLang="en-US" sz="2800" dirty="0"/>
              <a:t>Comparing the overall time to escape to the time of escape during the last two trials demonstrated a difference between conditions. Overall, the Enriched animals seemed to decide quicker than Unenriched. However, when only looking at the last two trials, the Enriched animals took much longer to escape. While not a significant difference (z-test), this suggests a difference in behavioral state (possibly an anxiety-based or sympathetic-based fight/flight difference). (Figure 6, 7)</a:t>
            </a:r>
          </a:p>
          <a:p>
            <a:pPr>
              <a:buFont typeface="Arial" panose="020B0604020202020204" pitchFamily="34" charset="0"/>
              <a:buChar char="•"/>
            </a:pPr>
            <a:endParaRPr lang="en-US" altLang="en-US" sz="2800" dirty="0"/>
          </a:p>
          <a:p>
            <a:pPr>
              <a:buFont typeface="Arial" panose="020B0604020202020204" pitchFamily="34" charset="0"/>
              <a:buChar char="•"/>
            </a:pPr>
            <a:r>
              <a:rPr lang="en-US" altLang="en-US" sz="2800" dirty="0"/>
              <a:t>The differences in escape time will be explored in future studies, as well as a focus on the specific type of enrichment (social versus object-based) </a:t>
            </a:r>
          </a:p>
          <a:p>
            <a:pPr>
              <a:buFont typeface="Arial" panose="020B0604020202020204" pitchFamily="34" charset="0"/>
              <a:buChar char="•"/>
            </a:pPr>
            <a:endParaRPr lang="en-US" altLang="en-US" sz="2800" dirty="0"/>
          </a:p>
          <a:p>
            <a:pPr>
              <a:buFont typeface="Arial" panose="020B0604020202020204" pitchFamily="34" charset="0"/>
              <a:buChar char="•"/>
            </a:pPr>
            <a:r>
              <a:rPr lang="en-US" altLang="en-US" sz="2800" dirty="0"/>
              <a:t>Enrichment studies are important into today’s world because of the positive research found in helping people with Huntington’s and Parkinson’s disease. </a:t>
            </a:r>
          </a:p>
          <a:p>
            <a:pPr>
              <a:buFont typeface="Arial" panose="020B0604020202020204" pitchFamily="34" charset="0"/>
              <a:buChar char="•"/>
            </a:pPr>
            <a:endParaRPr lang="en-US" altLang="en-US" sz="2800" dirty="0"/>
          </a:p>
        </p:txBody>
      </p:sp>
      <p:pic>
        <p:nvPicPr>
          <p:cNvPr id="15376" name="Picture 22">
            <a:extLst>
              <a:ext uri="{FF2B5EF4-FFF2-40B4-BE49-F238E27FC236}">
                <a16:creationId xmlns:a16="http://schemas.microsoft.com/office/drawing/2014/main" id="{345CEB1F-AFF6-B446-8EB6-9A0D214B09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09650"/>
            <a:ext cx="6902450"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7" name="Text Box 698">
            <a:extLst>
              <a:ext uri="{FF2B5EF4-FFF2-40B4-BE49-F238E27FC236}">
                <a16:creationId xmlns:a16="http://schemas.microsoft.com/office/drawing/2014/main" id="{2CA32EEE-B6EC-7449-A527-99884FF5416E}"/>
              </a:ext>
            </a:extLst>
          </p:cNvPr>
          <p:cNvSpPr txBox="1">
            <a:spLocks noChangeArrowheads="1"/>
          </p:cNvSpPr>
          <p:nvPr/>
        </p:nvSpPr>
        <p:spPr bwMode="auto">
          <a:xfrm>
            <a:off x="16545833" y="16452705"/>
            <a:ext cx="8051800" cy="12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7" tIns="45718" rIns="91437" bIns="45718">
            <a:spAutoFit/>
          </a:bodyPr>
          <a:lstStyle>
            <a:lvl1pPr defTabSz="915988">
              <a:defRPr sz="2400">
                <a:solidFill>
                  <a:schemeClr val="tx1"/>
                </a:solidFill>
                <a:latin typeface="Arial" panose="020B0604020202020204" pitchFamily="34" charset="0"/>
                <a:ea typeface="ＭＳ Ｐゴシック" panose="020B0600070205080204" pitchFamily="34" charset="-128"/>
              </a:defRPr>
            </a:lvl1pPr>
            <a:lvl2pPr marL="37931725" indent="-37474525" defTabSz="915988">
              <a:defRPr sz="2400">
                <a:solidFill>
                  <a:schemeClr val="tx1"/>
                </a:solidFill>
                <a:latin typeface="Arial" panose="020B0604020202020204" pitchFamily="34" charset="0"/>
                <a:ea typeface="ＭＳ Ｐゴシック" panose="020B0600070205080204" pitchFamily="34" charset="-128"/>
              </a:defRPr>
            </a:lvl2pPr>
            <a:lvl3pPr marL="1143000" indent="-228600" defTabSz="915988">
              <a:defRPr sz="2400">
                <a:solidFill>
                  <a:schemeClr val="tx1"/>
                </a:solidFill>
                <a:latin typeface="Arial" panose="020B0604020202020204" pitchFamily="34" charset="0"/>
                <a:ea typeface="ＭＳ Ｐゴシック" panose="020B0600070205080204" pitchFamily="34" charset="-128"/>
              </a:defRPr>
            </a:lvl3pPr>
            <a:lvl4pPr marL="1600200" indent="-228600" defTabSz="915988">
              <a:defRPr sz="2400">
                <a:solidFill>
                  <a:schemeClr val="tx1"/>
                </a:solidFill>
                <a:latin typeface="Arial" panose="020B0604020202020204" pitchFamily="34" charset="0"/>
                <a:ea typeface="ＭＳ Ｐゴシック" panose="020B0600070205080204" pitchFamily="34" charset="-128"/>
              </a:defRPr>
            </a:lvl4pPr>
            <a:lvl5pPr marL="2057400" indent="-228600" defTabSz="915988">
              <a:defRPr sz="2400">
                <a:solidFill>
                  <a:schemeClr val="tx1"/>
                </a:solidFill>
                <a:latin typeface="Arial" panose="020B0604020202020204" pitchFamily="34" charset="0"/>
                <a:ea typeface="ＭＳ Ｐゴシック" panose="020B0600070205080204" pitchFamily="34" charset="-128"/>
              </a:defRPr>
            </a:lvl5pPr>
            <a:lvl6pPr marL="25146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b="1" dirty="0"/>
              <a:t>Figure 1: </a:t>
            </a:r>
            <a:r>
              <a:rPr lang="en-US" altLang="en-US" dirty="0"/>
              <a:t>Unenriched (top) and enriched (bottom) environments the Crayfish are housed in before testing. (Enriched housing also included more than one crayfish)</a:t>
            </a:r>
          </a:p>
        </p:txBody>
      </p:sp>
      <p:sp>
        <p:nvSpPr>
          <p:cNvPr id="15378" name="Text Box 698">
            <a:extLst>
              <a:ext uri="{FF2B5EF4-FFF2-40B4-BE49-F238E27FC236}">
                <a16:creationId xmlns:a16="http://schemas.microsoft.com/office/drawing/2014/main" id="{118C8BA3-0DFD-3F43-A331-715691D6D509}"/>
              </a:ext>
            </a:extLst>
          </p:cNvPr>
          <p:cNvSpPr txBox="1">
            <a:spLocks noChangeArrowheads="1"/>
          </p:cNvSpPr>
          <p:nvPr/>
        </p:nvSpPr>
        <p:spPr bwMode="auto">
          <a:xfrm>
            <a:off x="16728395" y="26804518"/>
            <a:ext cx="1540192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7" tIns="45718" rIns="91437" bIns="45718">
            <a:spAutoFit/>
          </a:bodyPr>
          <a:lstStyle>
            <a:lvl1pPr defTabSz="915988">
              <a:defRPr sz="2400">
                <a:solidFill>
                  <a:schemeClr val="tx1"/>
                </a:solidFill>
                <a:latin typeface="Arial" panose="020B0604020202020204" pitchFamily="34" charset="0"/>
                <a:ea typeface="ＭＳ Ｐゴシック" panose="020B0600070205080204" pitchFamily="34" charset="-128"/>
              </a:defRPr>
            </a:lvl1pPr>
            <a:lvl2pPr marL="37931725" indent="-37474525" defTabSz="915988">
              <a:defRPr sz="2400">
                <a:solidFill>
                  <a:schemeClr val="tx1"/>
                </a:solidFill>
                <a:latin typeface="Arial" panose="020B0604020202020204" pitchFamily="34" charset="0"/>
                <a:ea typeface="ＭＳ Ｐゴシック" panose="020B0600070205080204" pitchFamily="34" charset="-128"/>
              </a:defRPr>
            </a:lvl2pPr>
            <a:lvl3pPr marL="1143000" indent="-228600" defTabSz="915988">
              <a:defRPr sz="2400">
                <a:solidFill>
                  <a:schemeClr val="tx1"/>
                </a:solidFill>
                <a:latin typeface="Arial" panose="020B0604020202020204" pitchFamily="34" charset="0"/>
                <a:ea typeface="ＭＳ Ｐゴシック" panose="020B0600070205080204" pitchFamily="34" charset="-128"/>
              </a:defRPr>
            </a:lvl3pPr>
            <a:lvl4pPr marL="1600200" indent="-228600" defTabSz="915988">
              <a:defRPr sz="2400">
                <a:solidFill>
                  <a:schemeClr val="tx1"/>
                </a:solidFill>
                <a:latin typeface="Arial" panose="020B0604020202020204" pitchFamily="34" charset="0"/>
                <a:ea typeface="ＭＳ Ｐゴシック" panose="020B0600070205080204" pitchFamily="34" charset="-128"/>
              </a:defRPr>
            </a:lvl4pPr>
            <a:lvl5pPr marL="2057400" indent="-228600" defTabSz="915988">
              <a:defRPr sz="2400">
                <a:solidFill>
                  <a:schemeClr val="tx1"/>
                </a:solidFill>
                <a:latin typeface="Arial" panose="020B0604020202020204" pitchFamily="34" charset="0"/>
                <a:ea typeface="ＭＳ Ｐゴシック" panose="020B0600070205080204" pitchFamily="34" charset="-128"/>
              </a:defRPr>
            </a:lvl5pPr>
            <a:lvl6pPr marL="25146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4700" b="1" dirty="0"/>
              <a:t>Is learning to escape a T-maze impacted by enrichment?</a:t>
            </a:r>
          </a:p>
        </p:txBody>
      </p:sp>
      <p:sp>
        <p:nvSpPr>
          <p:cNvPr id="15379" name="TextBox 188">
            <a:extLst>
              <a:ext uri="{FF2B5EF4-FFF2-40B4-BE49-F238E27FC236}">
                <a16:creationId xmlns:a16="http://schemas.microsoft.com/office/drawing/2014/main" id="{8985E8AA-CD14-414C-9954-3AA003687DEC}"/>
              </a:ext>
            </a:extLst>
          </p:cNvPr>
          <p:cNvSpPr txBox="1">
            <a:spLocks noChangeArrowheads="1"/>
          </p:cNvSpPr>
          <p:nvPr/>
        </p:nvSpPr>
        <p:spPr bwMode="auto">
          <a:xfrm>
            <a:off x="982663" y="35035760"/>
            <a:ext cx="7254875"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t>References: </a:t>
            </a:r>
          </a:p>
          <a:p>
            <a:r>
              <a:rPr lang="en-US" altLang="en-US" sz="1400" dirty="0"/>
              <a:t>Arai, J. A., &amp; Feig, L. A. (2011). </a:t>
            </a:r>
            <a:r>
              <a:rPr lang="en-US" altLang="en-US" sz="1400" u="sng" dirty="0">
                <a:hlinkClick r:id="rId4"/>
              </a:rPr>
              <a:t>https://doi.org/10.1016/j.brainresbull.2010.11.003</a:t>
            </a:r>
            <a:r>
              <a:rPr lang="en-US" altLang="en-US" sz="1400" dirty="0"/>
              <a:t>,</a:t>
            </a:r>
          </a:p>
          <a:p>
            <a:r>
              <a:rPr lang="en-US" altLang="en-US" sz="1400" dirty="0" err="1"/>
              <a:t>Bengoetxea</a:t>
            </a:r>
            <a:r>
              <a:rPr lang="en-US" altLang="en-US" sz="1400" dirty="0"/>
              <a:t>, H., </a:t>
            </a:r>
            <a:r>
              <a:rPr lang="en-US" altLang="en-US" sz="1400" dirty="0" err="1"/>
              <a:t>Ortuzar</a:t>
            </a:r>
            <a:r>
              <a:rPr lang="en-US" altLang="en-US" sz="1400" dirty="0"/>
              <a:t>, N., </a:t>
            </a:r>
            <a:r>
              <a:rPr lang="en-US" altLang="en-US" sz="1400" dirty="0" err="1"/>
              <a:t>Bulnes</a:t>
            </a:r>
            <a:r>
              <a:rPr lang="en-US" altLang="en-US" sz="1400" dirty="0"/>
              <a:t>, S., Rico-Barrio, I., </a:t>
            </a:r>
            <a:r>
              <a:rPr lang="en-US" altLang="en-US" sz="1400" dirty="0" err="1"/>
              <a:t>Lafuente</a:t>
            </a:r>
            <a:r>
              <a:rPr lang="en-US" altLang="en-US" sz="1400" dirty="0"/>
              <a:t>, J. V., &amp; </a:t>
            </a:r>
            <a:r>
              <a:rPr lang="en-US" altLang="en-US" sz="1400" dirty="0" err="1"/>
              <a:t>Argandoña</a:t>
            </a:r>
            <a:r>
              <a:rPr lang="en-US" altLang="en-US" sz="1400" dirty="0"/>
              <a:t>, E. G. (2012). </a:t>
            </a:r>
            <a:r>
              <a:rPr lang="en-US" altLang="en-US" sz="1400" u="sng" dirty="0">
                <a:hlinkClick r:id="rId5"/>
              </a:rPr>
              <a:t>https://doi.org/10.1155/2012/305693</a:t>
            </a:r>
            <a:r>
              <a:rPr lang="en-US" altLang="en-US" sz="1400" u="sng" dirty="0"/>
              <a:t> </a:t>
            </a:r>
          </a:p>
          <a:p>
            <a:r>
              <a:rPr lang="en-US" altLang="en-US" sz="1400" dirty="0"/>
              <a:t>Binder, D. K., &amp; </a:t>
            </a:r>
            <a:r>
              <a:rPr lang="en-US" altLang="en-US" sz="1400" dirty="0" err="1"/>
              <a:t>Scharfman</a:t>
            </a:r>
            <a:r>
              <a:rPr lang="en-US" altLang="en-US" sz="1400" dirty="0"/>
              <a:t>, H. E. (2004). </a:t>
            </a:r>
            <a:r>
              <a:rPr lang="en-US" altLang="en-US" sz="1400" u="sng" dirty="0">
                <a:hlinkClick r:id="rId6"/>
              </a:rPr>
              <a:t>https://doi.org/10.1080/08977190410001723308</a:t>
            </a:r>
            <a:r>
              <a:rPr lang="en-US" altLang="en-US" sz="1400" i="1" dirty="0"/>
              <a:t>, </a:t>
            </a:r>
          </a:p>
          <a:p>
            <a:r>
              <a:rPr lang="en-US" altLang="en-US" sz="1400" dirty="0" err="1"/>
              <a:t>Linmei</a:t>
            </a:r>
            <a:r>
              <a:rPr lang="en-US" altLang="en-US" sz="1400" dirty="0"/>
              <a:t> Wang, Min Cao, </a:t>
            </a:r>
            <a:r>
              <a:rPr lang="en-US" altLang="en-US" sz="1400" dirty="0" err="1"/>
              <a:t>Tinglin</a:t>
            </a:r>
            <a:r>
              <a:rPr lang="en-US" altLang="en-US" sz="1400" dirty="0"/>
              <a:t> Pu, Huang Huang, Charles Marshall, Ming Xiao, </a:t>
            </a:r>
            <a:r>
              <a:rPr lang="en-US" altLang="en-US" sz="1400" u="sng" dirty="0">
                <a:hlinkClick r:id="rId7"/>
              </a:rPr>
              <a:t>https://doi.org/10.1093/ijnp/pyy084</a:t>
            </a:r>
            <a:r>
              <a:rPr lang="en-US" altLang="en-US" sz="1400" u="sng" dirty="0"/>
              <a:t> </a:t>
            </a:r>
          </a:p>
        </p:txBody>
      </p:sp>
      <p:sp>
        <p:nvSpPr>
          <p:cNvPr id="15380" name="Rectangle 708">
            <a:extLst>
              <a:ext uri="{FF2B5EF4-FFF2-40B4-BE49-F238E27FC236}">
                <a16:creationId xmlns:a16="http://schemas.microsoft.com/office/drawing/2014/main" id="{4AD65E8D-B8AE-1C4C-A50A-6CD734E26DD4}"/>
              </a:ext>
            </a:extLst>
          </p:cNvPr>
          <p:cNvSpPr>
            <a:spLocks noChangeArrowheads="1"/>
          </p:cNvSpPr>
          <p:nvPr/>
        </p:nvSpPr>
        <p:spPr bwMode="auto">
          <a:xfrm>
            <a:off x="982663" y="35001201"/>
            <a:ext cx="15225712" cy="1995488"/>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381" name="Text Box 698">
            <a:extLst>
              <a:ext uri="{FF2B5EF4-FFF2-40B4-BE49-F238E27FC236}">
                <a16:creationId xmlns:a16="http://schemas.microsoft.com/office/drawing/2014/main" id="{52EE17DB-76A4-CF46-9A03-44EE99F6BF6F}"/>
              </a:ext>
            </a:extLst>
          </p:cNvPr>
          <p:cNvSpPr txBox="1">
            <a:spLocks noChangeArrowheads="1"/>
          </p:cNvSpPr>
          <p:nvPr/>
        </p:nvSpPr>
        <p:spPr bwMode="auto">
          <a:xfrm>
            <a:off x="24234775" y="15487329"/>
            <a:ext cx="77263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7" tIns="45718" rIns="91437" bIns="45718">
            <a:spAutoFit/>
          </a:bodyPr>
          <a:lstStyle>
            <a:lvl1pPr defTabSz="915988">
              <a:defRPr sz="2400">
                <a:solidFill>
                  <a:schemeClr val="tx1"/>
                </a:solidFill>
                <a:latin typeface="Arial" panose="020B0604020202020204" pitchFamily="34" charset="0"/>
                <a:ea typeface="ＭＳ Ｐゴシック" panose="020B0600070205080204" pitchFamily="34" charset="-128"/>
              </a:defRPr>
            </a:lvl1pPr>
            <a:lvl2pPr marL="37931725" indent="-37474525" defTabSz="915988">
              <a:defRPr sz="2400">
                <a:solidFill>
                  <a:schemeClr val="tx1"/>
                </a:solidFill>
                <a:latin typeface="Arial" panose="020B0604020202020204" pitchFamily="34" charset="0"/>
                <a:ea typeface="ＭＳ Ｐゴシック" panose="020B0600070205080204" pitchFamily="34" charset="-128"/>
              </a:defRPr>
            </a:lvl2pPr>
            <a:lvl3pPr marL="1143000" indent="-228600" defTabSz="915988">
              <a:defRPr sz="2400">
                <a:solidFill>
                  <a:schemeClr val="tx1"/>
                </a:solidFill>
                <a:latin typeface="Arial" panose="020B0604020202020204" pitchFamily="34" charset="0"/>
                <a:ea typeface="ＭＳ Ｐゴシック" panose="020B0600070205080204" pitchFamily="34" charset="-128"/>
              </a:defRPr>
            </a:lvl3pPr>
            <a:lvl4pPr marL="1600200" indent="-228600" defTabSz="915988">
              <a:defRPr sz="2400">
                <a:solidFill>
                  <a:schemeClr val="tx1"/>
                </a:solidFill>
                <a:latin typeface="Arial" panose="020B0604020202020204" pitchFamily="34" charset="0"/>
                <a:ea typeface="ＭＳ Ｐゴシック" panose="020B0600070205080204" pitchFamily="34" charset="-128"/>
              </a:defRPr>
            </a:lvl4pPr>
            <a:lvl5pPr marL="2057400" indent="-228600" defTabSz="915988">
              <a:defRPr sz="2400">
                <a:solidFill>
                  <a:schemeClr val="tx1"/>
                </a:solidFill>
                <a:latin typeface="Arial" panose="020B0604020202020204" pitchFamily="34" charset="0"/>
                <a:ea typeface="ＭＳ Ｐゴシック" panose="020B0600070205080204" pitchFamily="34" charset="-128"/>
              </a:defRPr>
            </a:lvl5pPr>
            <a:lvl6pPr marL="25146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b="1" dirty="0"/>
              <a:t>Figure 2:</a:t>
            </a:r>
            <a:r>
              <a:rPr lang="en-US" altLang="en-US" dirty="0"/>
              <a:t> T-maze used to test the crayfish. Arm A and C measure to be 21 cm. Arm B is 18 cm. </a:t>
            </a:r>
          </a:p>
        </p:txBody>
      </p:sp>
      <p:sp>
        <p:nvSpPr>
          <p:cNvPr id="15382" name="Text Box 698">
            <a:extLst>
              <a:ext uri="{FF2B5EF4-FFF2-40B4-BE49-F238E27FC236}">
                <a16:creationId xmlns:a16="http://schemas.microsoft.com/office/drawing/2014/main" id="{8B1F24FB-4F84-5A43-99CC-1A918CD13702}"/>
              </a:ext>
            </a:extLst>
          </p:cNvPr>
          <p:cNvSpPr txBox="1">
            <a:spLocks noChangeArrowheads="1"/>
          </p:cNvSpPr>
          <p:nvPr/>
        </p:nvSpPr>
        <p:spPr bwMode="auto">
          <a:xfrm>
            <a:off x="17926844" y="17813821"/>
            <a:ext cx="13352462" cy="153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7" tIns="45718" rIns="91437" bIns="45718">
            <a:spAutoFit/>
          </a:bodyPr>
          <a:lstStyle>
            <a:lvl1pPr defTabSz="915988">
              <a:defRPr sz="2400">
                <a:solidFill>
                  <a:schemeClr val="tx1"/>
                </a:solidFill>
                <a:latin typeface="Arial" panose="020B0604020202020204" pitchFamily="34" charset="0"/>
                <a:ea typeface="ＭＳ Ｐゴシック" panose="020B0600070205080204" pitchFamily="34" charset="-128"/>
              </a:defRPr>
            </a:lvl1pPr>
            <a:lvl2pPr marL="37931725" indent="-37474525" defTabSz="915988">
              <a:defRPr sz="2400">
                <a:solidFill>
                  <a:schemeClr val="tx1"/>
                </a:solidFill>
                <a:latin typeface="Arial" panose="020B0604020202020204" pitchFamily="34" charset="0"/>
                <a:ea typeface="ＭＳ Ｐゴシック" panose="020B0600070205080204" pitchFamily="34" charset="-128"/>
              </a:defRPr>
            </a:lvl2pPr>
            <a:lvl3pPr marL="1143000" indent="-228600" defTabSz="915988">
              <a:defRPr sz="2400">
                <a:solidFill>
                  <a:schemeClr val="tx1"/>
                </a:solidFill>
                <a:latin typeface="Arial" panose="020B0604020202020204" pitchFamily="34" charset="0"/>
                <a:ea typeface="ＭＳ Ｐゴシック" panose="020B0600070205080204" pitchFamily="34" charset="-128"/>
              </a:defRPr>
            </a:lvl3pPr>
            <a:lvl4pPr marL="1600200" indent="-228600" defTabSz="915988">
              <a:defRPr sz="2400">
                <a:solidFill>
                  <a:schemeClr val="tx1"/>
                </a:solidFill>
                <a:latin typeface="Arial" panose="020B0604020202020204" pitchFamily="34" charset="0"/>
                <a:ea typeface="ＭＳ Ｐゴシック" panose="020B0600070205080204" pitchFamily="34" charset="-128"/>
              </a:defRPr>
            </a:lvl4pPr>
            <a:lvl5pPr marL="2057400" indent="-228600" defTabSz="915988">
              <a:defRPr sz="2400">
                <a:solidFill>
                  <a:schemeClr val="tx1"/>
                </a:solidFill>
                <a:latin typeface="Arial" panose="020B0604020202020204" pitchFamily="34" charset="0"/>
                <a:ea typeface="ＭＳ Ｐゴシック" panose="020B0600070205080204" pitchFamily="34" charset="-128"/>
              </a:defRPr>
            </a:lvl5pPr>
            <a:lvl6pPr marL="25146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59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4700" b="1" dirty="0"/>
              <a:t>Animals displayed no strong turn preference prior to training</a:t>
            </a:r>
          </a:p>
        </p:txBody>
      </p:sp>
      <p:pic>
        <p:nvPicPr>
          <p:cNvPr id="15383" name="Picture 2" descr="A picture containing indoor, plastic, container, blender&#10;&#10;Description automatically generated">
            <a:extLst>
              <a:ext uri="{FF2B5EF4-FFF2-40B4-BE49-F238E27FC236}">
                <a16:creationId xmlns:a16="http://schemas.microsoft.com/office/drawing/2014/main" id="{86E11F61-E92E-E442-841F-71D92571C5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865725" y="9078913"/>
            <a:ext cx="504507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4" name="Content Placeholder 7" descr="A picture containing indoor, plant, fresh&#10;&#10;Description automatically generated">
            <a:extLst>
              <a:ext uri="{FF2B5EF4-FFF2-40B4-BE49-F238E27FC236}">
                <a16:creationId xmlns:a16="http://schemas.microsoft.com/office/drawing/2014/main" id="{B415D6E2-D115-8447-BAE0-1B6E596C75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8315" r="2" b="2"/>
          <a:stretch>
            <a:fillRect/>
          </a:stretch>
        </p:blipFill>
        <p:spPr bwMode="auto">
          <a:xfrm>
            <a:off x="17762538" y="12876213"/>
            <a:ext cx="514826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5" name="Picture 31" descr="A picture containing indoor, cluttered&#10;&#10;Description automatically generated">
            <a:extLst>
              <a:ext uri="{FF2B5EF4-FFF2-40B4-BE49-F238E27FC236}">
                <a16:creationId xmlns:a16="http://schemas.microsoft.com/office/drawing/2014/main" id="{47A538FF-8CDD-934A-97B1-C17998BDAF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20500" y="9686925"/>
            <a:ext cx="7640637"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6" name="TextBox 1">
            <a:extLst>
              <a:ext uri="{FF2B5EF4-FFF2-40B4-BE49-F238E27FC236}">
                <a16:creationId xmlns:a16="http://schemas.microsoft.com/office/drawing/2014/main" id="{577EA794-40A2-9440-AE9A-35CAE6D6FB32}"/>
              </a:ext>
            </a:extLst>
          </p:cNvPr>
          <p:cNvSpPr txBox="1">
            <a:spLocks noChangeArrowheads="1"/>
          </p:cNvSpPr>
          <p:nvPr/>
        </p:nvSpPr>
        <p:spPr bwMode="auto">
          <a:xfrm>
            <a:off x="18421917" y="25078591"/>
            <a:ext cx="129782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dirty="0"/>
              <a:t>Figure 3: </a:t>
            </a:r>
            <a:r>
              <a:rPr lang="en-US" altLang="en-US" dirty="0"/>
              <a:t>Animal was tested for a preference of turning right or left over the course of 4 trials. Each data point represents 1 animal.</a:t>
            </a:r>
          </a:p>
        </p:txBody>
      </p:sp>
      <p:sp>
        <p:nvSpPr>
          <p:cNvPr id="15390" name="TextBox 5">
            <a:extLst>
              <a:ext uri="{FF2B5EF4-FFF2-40B4-BE49-F238E27FC236}">
                <a16:creationId xmlns:a16="http://schemas.microsoft.com/office/drawing/2014/main" id="{321B9ED7-FB4E-1646-AA7B-E96ED59B2E7F}"/>
              </a:ext>
            </a:extLst>
          </p:cNvPr>
          <p:cNvSpPr txBox="1">
            <a:spLocks noChangeArrowheads="1"/>
          </p:cNvSpPr>
          <p:nvPr/>
        </p:nvSpPr>
        <p:spPr bwMode="auto">
          <a:xfrm>
            <a:off x="16694604" y="34662069"/>
            <a:ext cx="6950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dirty="0"/>
              <a:t>Figure 4: </a:t>
            </a:r>
            <a:r>
              <a:rPr lang="en-US" altLang="en-US" dirty="0"/>
              <a:t>The percentage of trials crayfish turned </a:t>
            </a:r>
            <a:r>
              <a:rPr lang="en-US" altLang="en-US" i="1" dirty="0"/>
              <a:t>right</a:t>
            </a:r>
            <a:r>
              <a:rPr lang="en-US" altLang="en-US" dirty="0"/>
              <a:t> to escape the maze. The </a:t>
            </a:r>
            <a:r>
              <a:rPr lang="en-US" altLang="en-US" u="sng" dirty="0"/>
              <a:t>enriched</a:t>
            </a:r>
            <a:r>
              <a:rPr lang="en-US" altLang="en-US" dirty="0"/>
              <a:t> crayfish turned right 58% of the time and unenriched crayfish turned right 60% of the time. </a:t>
            </a:r>
          </a:p>
        </p:txBody>
      </p:sp>
      <p:sp>
        <p:nvSpPr>
          <p:cNvPr id="15391" name="TextBox 6">
            <a:extLst>
              <a:ext uri="{FF2B5EF4-FFF2-40B4-BE49-F238E27FC236}">
                <a16:creationId xmlns:a16="http://schemas.microsoft.com/office/drawing/2014/main" id="{8DD03127-B1DB-7941-BBE0-B583E14DE8BC}"/>
              </a:ext>
            </a:extLst>
          </p:cNvPr>
          <p:cNvSpPr txBox="1">
            <a:spLocks noChangeArrowheads="1"/>
          </p:cNvSpPr>
          <p:nvPr/>
        </p:nvSpPr>
        <p:spPr bwMode="auto">
          <a:xfrm>
            <a:off x="24928512" y="34829750"/>
            <a:ext cx="73945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dirty="0"/>
              <a:t>Figure 5: To determine if enrichment altered the learning, we looked at the last 2 of 5 trials. </a:t>
            </a:r>
            <a:r>
              <a:rPr lang="en-US" altLang="en-US" dirty="0"/>
              <a:t>Enriched and Unenriched crayfish both escaped 68%, demonstrating no difference. Therefore, both groups learned to escape. </a:t>
            </a:r>
            <a:endParaRPr lang="en-US" altLang="en-US" i="1" dirty="0">
              <a:solidFill>
                <a:srgbClr val="FF0000"/>
              </a:solidFill>
            </a:endParaRPr>
          </a:p>
        </p:txBody>
      </p:sp>
      <p:sp>
        <p:nvSpPr>
          <p:cNvPr id="15394" name="TextBox 10">
            <a:extLst>
              <a:ext uri="{FF2B5EF4-FFF2-40B4-BE49-F238E27FC236}">
                <a16:creationId xmlns:a16="http://schemas.microsoft.com/office/drawing/2014/main" id="{2E5BB6EA-AABC-0843-8ED3-AB48A1166ACF}"/>
              </a:ext>
            </a:extLst>
          </p:cNvPr>
          <p:cNvSpPr txBox="1">
            <a:spLocks noChangeArrowheads="1"/>
          </p:cNvSpPr>
          <p:nvPr/>
        </p:nvSpPr>
        <p:spPr bwMode="auto">
          <a:xfrm>
            <a:off x="43416699" y="10640358"/>
            <a:ext cx="611981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dirty="0"/>
              <a:t>Figure 6: T</a:t>
            </a:r>
            <a:r>
              <a:rPr lang="en-US" altLang="en-US" dirty="0"/>
              <a:t>he average time it took for a crayfish to make a decision. 300 seconds was the max amount given. Over all trials, Enriched crayfish to responded 7.4 seconds faster than Unenriched crayfish. </a:t>
            </a:r>
          </a:p>
        </p:txBody>
      </p:sp>
      <p:sp>
        <p:nvSpPr>
          <p:cNvPr id="15395" name="TextBox 11">
            <a:extLst>
              <a:ext uri="{FF2B5EF4-FFF2-40B4-BE49-F238E27FC236}">
                <a16:creationId xmlns:a16="http://schemas.microsoft.com/office/drawing/2014/main" id="{D26127FF-D824-A34B-B902-4C13787CCB26}"/>
              </a:ext>
            </a:extLst>
          </p:cNvPr>
          <p:cNvSpPr txBox="1">
            <a:spLocks noChangeArrowheads="1"/>
          </p:cNvSpPr>
          <p:nvPr/>
        </p:nvSpPr>
        <p:spPr bwMode="auto">
          <a:xfrm>
            <a:off x="43915013" y="17842299"/>
            <a:ext cx="577657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dirty="0"/>
              <a:t>Figure 7: To determine if enrichment altered the response time, we looked at the last 2 of 5 trials. </a:t>
            </a:r>
            <a:r>
              <a:rPr lang="en-US" altLang="en-US" dirty="0"/>
              <a:t>Here, Enriched crayfish responded much slower at the end of testing, suggesting a longer time to decide. In comparison to over all trials, Unenriched progressed to faster decisions, whereas Enriched became slower.</a:t>
            </a:r>
          </a:p>
        </p:txBody>
      </p:sp>
      <p:sp>
        <p:nvSpPr>
          <p:cNvPr id="3" name="TextBox 2">
            <a:extLst>
              <a:ext uri="{FF2B5EF4-FFF2-40B4-BE49-F238E27FC236}">
                <a16:creationId xmlns:a16="http://schemas.microsoft.com/office/drawing/2014/main" id="{052DE008-F2E5-724F-BA29-4D9518BB8F37}"/>
              </a:ext>
            </a:extLst>
          </p:cNvPr>
          <p:cNvSpPr txBox="1"/>
          <p:nvPr/>
        </p:nvSpPr>
        <p:spPr>
          <a:xfrm>
            <a:off x="26966750" y="13328054"/>
            <a:ext cx="595880" cy="492443"/>
          </a:xfrm>
          <a:prstGeom prst="rect">
            <a:avLst/>
          </a:prstGeom>
          <a:noFill/>
        </p:spPr>
        <p:txBody>
          <a:bodyPr wrap="square" rtlCol="0">
            <a:spAutoFit/>
          </a:bodyPr>
          <a:lstStyle/>
          <a:p>
            <a:r>
              <a:rPr lang="en-US" sz="2600" b="1" dirty="0"/>
              <a:t>A</a:t>
            </a:r>
          </a:p>
        </p:txBody>
      </p:sp>
      <p:sp>
        <p:nvSpPr>
          <p:cNvPr id="39" name="TextBox 38">
            <a:extLst>
              <a:ext uri="{FF2B5EF4-FFF2-40B4-BE49-F238E27FC236}">
                <a16:creationId xmlns:a16="http://schemas.microsoft.com/office/drawing/2014/main" id="{C7F8AFED-E0B9-A64B-8F37-B39B98B479E8}"/>
              </a:ext>
            </a:extLst>
          </p:cNvPr>
          <p:cNvSpPr txBox="1"/>
          <p:nvPr/>
        </p:nvSpPr>
        <p:spPr>
          <a:xfrm>
            <a:off x="26208095" y="12306934"/>
            <a:ext cx="595880" cy="492443"/>
          </a:xfrm>
          <a:prstGeom prst="rect">
            <a:avLst/>
          </a:prstGeom>
          <a:noFill/>
        </p:spPr>
        <p:txBody>
          <a:bodyPr wrap="square" rtlCol="0">
            <a:spAutoFit/>
          </a:bodyPr>
          <a:lstStyle/>
          <a:p>
            <a:r>
              <a:rPr lang="en-US" sz="2600" b="1" dirty="0"/>
              <a:t>B</a:t>
            </a:r>
          </a:p>
        </p:txBody>
      </p:sp>
      <p:sp>
        <p:nvSpPr>
          <p:cNvPr id="40" name="TextBox 39">
            <a:extLst>
              <a:ext uri="{FF2B5EF4-FFF2-40B4-BE49-F238E27FC236}">
                <a16:creationId xmlns:a16="http://schemas.microsoft.com/office/drawing/2014/main" id="{C1909A47-E857-A74E-B619-9E01A50E7CFC}"/>
              </a:ext>
            </a:extLst>
          </p:cNvPr>
          <p:cNvSpPr txBox="1"/>
          <p:nvPr/>
        </p:nvSpPr>
        <p:spPr>
          <a:xfrm>
            <a:off x="27800016" y="12297396"/>
            <a:ext cx="595880" cy="492443"/>
          </a:xfrm>
          <a:prstGeom prst="rect">
            <a:avLst/>
          </a:prstGeom>
          <a:noFill/>
        </p:spPr>
        <p:txBody>
          <a:bodyPr wrap="square" rtlCol="0">
            <a:spAutoFit/>
          </a:bodyPr>
          <a:lstStyle/>
          <a:p>
            <a:r>
              <a:rPr lang="en-US" sz="2600" b="1" dirty="0"/>
              <a:t>C</a:t>
            </a:r>
          </a:p>
        </p:txBody>
      </p:sp>
      <p:sp>
        <p:nvSpPr>
          <p:cNvPr id="44" name="TextBox 43">
            <a:extLst>
              <a:ext uri="{FF2B5EF4-FFF2-40B4-BE49-F238E27FC236}">
                <a16:creationId xmlns:a16="http://schemas.microsoft.com/office/drawing/2014/main" id="{B0F7712A-EC6B-B342-87FB-D66282E534DD}"/>
              </a:ext>
            </a:extLst>
          </p:cNvPr>
          <p:cNvSpPr txBox="1"/>
          <p:nvPr/>
        </p:nvSpPr>
        <p:spPr>
          <a:xfrm>
            <a:off x="37054291" y="9052966"/>
            <a:ext cx="3007405" cy="553998"/>
          </a:xfrm>
          <a:prstGeom prst="rect">
            <a:avLst/>
          </a:prstGeom>
          <a:noFill/>
        </p:spPr>
        <p:txBody>
          <a:bodyPr wrap="square" rtlCol="0">
            <a:spAutoFit/>
          </a:bodyPr>
          <a:lstStyle/>
          <a:p>
            <a:r>
              <a:rPr lang="en-US" sz="3000" b="1" dirty="0"/>
              <a:t>All Trials</a:t>
            </a:r>
          </a:p>
        </p:txBody>
      </p:sp>
      <p:sp>
        <p:nvSpPr>
          <p:cNvPr id="45" name="TextBox 44">
            <a:extLst>
              <a:ext uri="{FF2B5EF4-FFF2-40B4-BE49-F238E27FC236}">
                <a16:creationId xmlns:a16="http://schemas.microsoft.com/office/drawing/2014/main" id="{B33773A1-812C-3446-AD54-FDD4081217C9}"/>
              </a:ext>
            </a:extLst>
          </p:cNvPr>
          <p:cNvSpPr txBox="1"/>
          <p:nvPr/>
        </p:nvSpPr>
        <p:spPr>
          <a:xfrm>
            <a:off x="37127770" y="16469879"/>
            <a:ext cx="3007405" cy="553998"/>
          </a:xfrm>
          <a:prstGeom prst="rect">
            <a:avLst/>
          </a:prstGeom>
          <a:noFill/>
        </p:spPr>
        <p:txBody>
          <a:bodyPr wrap="square" rtlCol="0">
            <a:spAutoFit/>
          </a:bodyPr>
          <a:lstStyle/>
          <a:p>
            <a:r>
              <a:rPr lang="en-US" sz="3000" b="1" dirty="0"/>
              <a:t>End of testing</a:t>
            </a:r>
          </a:p>
        </p:txBody>
      </p:sp>
      <p:sp>
        <p:nvSpPr>
          <p:cNvPr id="46" name="TextBox 188">
            <a:extLst>
              <a:ext uri="{FF2B5EF4-FFF2-40B4-BE49-F238E27FC236}">
                <a16:creationId xmlns:a16="http://schemas.microsoft.com/office/drawing/2014/main" id="{41E6752E-8DF7-9D4F-85CA-26D86CE7FDBA}"/>
              </a:ext>
            </a:extLst>
          </p:cNvPr>
          <p:cNvSpPr txBox="1">
            <a:spLocks noChangeArrowheads="1"/>
          </p:cNvSpPr>
          <p:nvPr/>
        </p:nvSpPr>
        <p:spPr bwMode="auto">
          <a:xfrm>
            <a:off x="8328025" y="35091004"/>
            <a:ext cx="790892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dirty="0"/>
              <a:t>Miguel, P., Pereira, L., Silveira, P., &amp; Meaney, M. (2019) </a:t>
            </a:r>
            <a:r>
              <a:rPr lang="en-US" altLang="en-US" sz="1400" u="sng" dirty="0">
                <a:hlinkClick r:id="rId11"/>
              </a:rPr>
              <a:t>https://onlinelibrary.wiley.com/doi/full/10.1111/dmcn.14182</a:t>
            </a:r>
            <a:r>
              <a:rPr lang="en-US" altLang="en-US" sz="1400" dirty="0"/>
              <a:t>, </a:t>
            </a:r>
          </a:p>
          <a:p>
            <a:r>
              <a:rPr lang="en-US" altLang="en-US" sz="1400" dirty="0" err="1"/>
              <a:t>Mustroph</a:t>
            </a:r>
            <a:r>
              <a:rPr lang="en-US" altLang="en-US" sz="1400" dirty="0"/>
              <a:t>, M. L., Chen, S., Desai, S. C., Cay, E. B., DeYoung, E. K., &amp; Rhodes, J. S. (2012). </a:t>
            </a:r>
            <a:r>
              <a:rPr lang="en-US" altLang="en-US" sz="1400" u="sng" dirty="0">
                <a:hlinkClick r:id="rId12"/>
              </a:rPr>
              <a:t>https://doi.org/10.1016/j.neuroscience.2012.06.007</a:t>
            </a:r>
            <a:r>
              <a:rPr lang="en-US" altLang="en-US" sz="1400" dirty="0"/>
              <a:t> </a:t>
            </a:r>
          </a:p>
          <a:p>
            <a:r>
              <a:rPr lang="en-US" altLang="en-US" sz="1400" dirty="0" err="1"/>
              <a:t>Naegelin</a:t>
            </a:r>
            <a:r>
              <a:rPr lang="en-US" altLang="en-US" sz="1400" dirty="0"/>
              <a:t>, Y., </a:t>
            </a:r>
            <a:r>
              <a:rPr lang="en-US" altLang="en-US" sz="1400" dirty="0" err="1"/>
              <a:t>Dingsdale</a:t>
            </a:r>
            <a:r>
              <a:rPr lang="en-US" altLang="en-US" sz="1400" dirty="0"/>
              <a:t>, H., </a:t>
            </a:r>
            <a:r>
              <a:rPr lang="en-US" altLang="en-US" sz="1400" dirty="0" err="1"/>
              <a:t>Säuberli</a:t>
            </a:r>
            <a:r>
              <a:rPr lang="en-US" altLang="en-US" sz="1400" dirty="0"/>
              <a:t>, K., </a:t>
            </a:r>
            <a:r>
              <a:rPr lang="en-US" altLang="en-US" sz="1400" dirty="0" err="1"/>
              <a:t>Schädelin</a:t>
            </a:r>
            <a:r>
              <a:rPr lang="en-US" altLang="en-US" sz="1400" dirty="0"/>
              <a:t>, S., </a:t>
            </a:r>
            <a:r>
              <a:rPr lang="en-US" altLang="en-US" sz="1400" dirty="0" err="1"/>
              <a:t>Kappos</a:t>
            </a:r>
            <a:r>
              <a:rPr lang="en-US" altLang="en-US" sz="1400" dirty="0"/>
              <a:t>, L., &amp; Barde, Y. A. (2018). </a:t>
            </a:r>
            <a:r>
              <a:rPr lang="en-US" altLang="en-US" sz="1400" u="sng" dirty="0">
                <a:hlinkClick r:id="rId13"/>
              </a:rPr>
              <a:t>https://doi.org/10.1523/ENEURO.0419-17.2018</a:t>
            </a:r>
            <a:r>
              <a:rPr lang="en-US" altLang="en-US" sz="1400" dirty="0"/>
              <a:t>, </a:t>
            </a:r>
          </a:p>
          <a:p>
            <a:r>
              <a:rPr lang="en-US" altLang="en-US" sz="1400" dirty="0"/>
              <a:t>Sara B. Johnson, Jenna L. Riis, Kimberly G. Noble 2016,</a:t>
            </a:r>
          </a:p>
          <a:p>
            <a:r>
              <a:rPr lang="en-US" altLang="en-US" sz="1400" dirty="0"/>
              <a:t>Yang S, Lu W, Zhou DS, Tang Y. 2012</a:t>
            </a:r>
          </a:p>
        </p:txBody>
      </p:sp>
      <p:sp>
        <p:nvSpPr>
          <p:cNvPr id="47" name="Rectangle 708">
            <a:extLst>
              <a:ext uri="{FF2B5EF4-FFF2-40B4-BE49-F238E27FC236}">
                <a16:creationId xmlns:a16="http://schemas.microsoft.com/office/drawing/2014/main" id="{4BEB7598-2DC1-9046-B7B9-19A1E68676AF}"/>
              </a:ext>
            </a:extLst>
          </p:cNvPr>
          <p:cNvSpPr>
            <a:spLocks noChangeArrowheads="1"/>
          </p:cNvSpPr>
          <p:nvPr/>
        </p:nvSpPr>
        <p:spPr bwMode="auto">
          <a:xfrm>
            <a:off x="33296223" y="35428236"/>
            <a:ext cx="17044989" cy="1397001"/>
          </a:xfrm>
          <a:prstGeom prst="rect">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8" name="TextBox 188">
            <a:extLst>
              <a:ext uri="{FF2B5EF4-FFF2-40B4-BE49-F238E27FC236}">
                <a16:creationId xmlns:a16="http://schemas.microsoft.com/office/drawing/2014/main" id="{29FE312C-66B0-1145-9B25-2A3F4942E456}"/>
              </a:ext>
            </a:extLst>
          </p:cNvPr>
          <p:cNvSpPr txBox="1">
            <a:spLocks noChangeArrowheads="1"/>
          </p:cNvSpPr>
          <p:nvPr/>
        </p:nvSpPr>
        <p:spPr bwMode="auto">
          <a:xfrm>
            <a:off x="33217782" y="35475979"/>
            <a:ext cx="494237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200" b="1" dirty="0"/>
              <a:t>Acknowledgments</a:t>
            </a:r>
          </a:p>
        </p:txBody>
      </p:sp>
      <p:sp>
        <p:nvSpPr>
          <p:cNvPr id="49" name="TextBox 48">
            <a:extLst>
              <a:ext uri="{FF2B5EF4-FFF2-40B4-BE49-F238E27FC236}">
                <a16:creationId xmlns:a16="http://schemas.microsoft.com/office/drawing/2014/main" id="{4CB2FA0D-DE5C-7946-BA87-80A6806ED9E8}"/>
              </a:ext>
            </a:extLst>
          </p:cNvPr>
          <p:cNvSpPr txBox="1"/>
          <p:nvPr/>
        </p:nvSpPr>
        <p:spPr>
          <a:xfrm>
            <a:off x="38325426" y="35560415"/>
            <a:ext cx="11875860" cy="1200329"/>
          </a:xfrm>
          <a:prstGeom prst="rect">
            <a:avLst/>
          </a:prstGeom>
          <a:noFill/>
        </p:spPr>
        <p:txBody>
          <a:bodyPr wrap="square" rtlCol="0">
            <a:spAutoFit/>
          </a:bodyPr>
          <a:lstStyle/>
          <a:p>
            <a:r>
              <a:rPr lang="en-US" dirty="0"/>
              <a:t>I would like to thank the science department, Siobhan O’Sullivan, Veronica Glynn and the crayfish for letting me do this study. A huge thank you to Emma </a:t>
            </a:r>
            <a:r>
              <a:rPr lang="en-US" dirty="0" err="1"/>
              <a:t>Sarro</a:t>
            </a:r>
            <a:r>
              <a:rPr lang="en-US" dirty="0"/>
              <a:t> for guiding me through the whole research process and my dad for creating the T-maze.</a:t>
            </a:r>
          </a:p>
        </p:txBody>
      </p:sp>
      <p:pic>
        <p:nvPicPr>
          <p:cNvPr id="5" name="Picture 4">
            <a:extLst>
              <a:ext uri="{FF2B5EF4-FFF2-40B4-BE49-F238E27FC236}">
                <a16:creationId xmlns:a16="http://schemas.microsoft.com/office/drawing/2014/main" id="{FB24AB70-6416-9049-B76E-C6749C1159D9}"/>
              </a:ext>
            </a:extLst>
          </p:cNvPr>
          <p:cNvPicPr>
            <a:picLocks noChangeAspect="1"/>
          </p:cNvPicPr>
          <p:nvPr/>
        </p:nvPicPr>
        <p:blipFill>
          <a:blip r:embed="rId14"/>
          <a:stretch>
            <a:fillRect/>
          </a:stretch>
        </p:blipFill>
        <p:spPr>
          <a:xfrm>
            <a:off x="20134262" y="19318667"/>
            <a:ext cx="8976077" cy="5400860"/>
          </a:xfrm>
          <a:prstGeom prst="rect">
            <a:avLst/>
          </a:prstGeom>
        </p:spPr>
      </p:pic>
      <p:pic>
        <p:nvPicPr>
          <p:cNvPr id="6" name="Picture 5">
            <a:extLst>
              <a:ext uri="{FF2B5EF4-FFF2-40B4-BE49-F238E27FC236}">
                <a16:creationId xmlns:a16="http://schemas.microsoft.com/office/drawing/2014/main" id="{08A346BB-D5EC-3A41-9BB1-26F0C7CAA4D2}"/>
              </a:ext>
            </a:extLst>
          </p:cNvPr>
          <p:cNvPicPr>
            <a:picLocks noChangeAspect="1"/>
          </p:cNvPicPr>
          <p:nvPr/>
        </p:nvPicPr>
        <p:blipFill>
          <a:blip r:embed="rId15"/>
          <a:stretch>
            <a:fillRect/>
          </a:stretch>
        </p:blipFill>
        <p:spPr>
          <a:xfrm>
            <a:off x="16545833" y="29458244"/>
            <a:ext cx="7775783" cy="4822191"/>
          </a:xfrm>
          <a:prstGeom prst="rect">
            <a:avLst/>
          </a:prstGeom>
        </p:spPr>
      </p:pic>
      <p:sp>
        <p:nvSpPr>
          <p:cNvPr id="7" name="TextBox 6">
            <a:extLst>
              <a:ext uri="{FF2B5EF4-FFF2-40B4-BE49-F238E27FC236}">
                <a16:creationId xmlns:a16="http://schemas.microsoft.com/office/drawing/2014/main" id="{AC4B7FAB-850A-FF43-B3CF-D6C37A9843CA}"/>
              </a:ext>
            </a:extLst>
          </p:cNvPr>
          <p:cNvSpPr txBox="1"/>
          <p:nvPr/>
        </p:nvSpPr>
        <p:spPr>
          <a:xfrm>
            <a:off x="19258606" y="30376621"/>
            <a:ext cx="2800350" cy="461665"/>
          </a:xfrm>
          <a:prstGeom prst="rect">
            <a:avLst/>
          </a:prstGeom>
          <a:noFill/>
        </p:spPr>
        <p:txBody>
          <a:bodyPr wrap="square" rtlCol="0">
            <a:spAutoFit/>
          </a:bodyPr>
          <a:lstStyle/>
          <a:p>
            <a:r>
              <a:rPr lang="en-US" b="1" dirty="0"/>
              <a:t>All trials</a:t>
            </a:r>
          </a:p>
        </p:txBody>
      </p:sp>
      <p:pic>
        <p:nvPicPr>
          <p:cNvPr id="8" name="Picture 7">
            <a:extLst>
              <a:ext uri="{FF2B5EF4-FFF2-40B4-BE49-F238E27FC236}">
                <a16:creationId xmlns:a16="http://schemas.microsoft.com/office/drawing/2014/main" id="{12F6FBBD-B4E3-E24B-83BA-76EC47BD30B1}"/>
              </a:ext>
            </a:extLst>
          </p:cNvPr>
          <p:cNvPicPr>
            <a:picLocks noChangeAspect="1"/>
          </p:cNvPicPr>
          <p:nvPr/>
        </p:nvPicPr>
        <p:blipFill>
          <a:blip r:embed="rId16"/>
          <a:stretch>
            <a:fillRect/>
          </a:stretch>
        </p:blipFill>
        <p:spPr>
          <a:xfrm>
            <a:off x="24354537" y="29566806"/>
            <a:ext cx="7775783" cy="4822191"/>
          </a:xfrm>
          <a:prstGeom prst="rect">
            <a:avLst/>
          </a:prstGeom>
        </p:spPr>
      </p:pic>
      <p:sp>
        <p:nvSpPr>
          <p:cNvPr id="9" name="TextBox 8">
            <a:extLst>
              <a:ext uri="{FF2B5EF4-FFF2-40B4-BE49-F238E27FC236}">
                <a16:creationId xmlns:a16="http://schemas.microsoft.com/office/drawing/2014/main" id="{8EDB36D0-79A9-9049-A5AD-0B01DF52CA3B}"/>
              </a:ext>
            </a:extLst>
          </p:cNvPr>
          <p:cNvSpPr txBox="1"/>
          <p:nvPr/>
        </p:nvSpPr>
        <p:spPr>
          <a:xfrm>
            <a:off x="27290202" y="30280598"/>
            <a:ext cx="4109981" cy="461665"/>
          </a:xfrm>
          <a:prstGeom prst="rect">
            <a:avLst/>
          </a:prstGeom>
          <a:noFill/>
        </p:spPr>
        <p:txBody>
          <a:bodyPr wrap="square" rtlCol="0">
            <a:spAutoFit/>
          </a:bodyPr>
          <a:lstStyle/>
          <a:p>
            <a:r>
              <a:rPr lang="en-US" b="1" dirty="0"/>
              <a:t>End of Testing</a:t>
            </a:r>
          </a:p>
        </p:txBody>
      </p:sp>
      <p:pic>
        <p:nvPicPr>
          <p:cNvPr id="10" name="Picture 9">
            <a:extLst>
              <a:ext uri="{FF2B5EF4-FFF2-40B4-BE49-F238E27FC236}">
                <a16:creationId xmlns:a16="http://schemas.microsoft.com/office/drawing/2014/main" id="{57C02255-92AC-B24E-9BBE-EFD218CA60DA}"/>
              </a:ext>
            </a:extLst>
          </p:cNvPr>
          <p:cNvPicPr>
            <a:picLocks noChangeAspect="1"/>
          </p:cNvPicPr>
          <p:nvPr/>
        </p:nvPicPr>
        <p:blipFill>
          <a:blip r:embed="rId17"/>
          <a:stretch>
            <a:fillRect/>
          </a:stretch>
        </p:blipFill>
        <p:spPr>
          <a:xfrm>
            <a:off x="33615311" y="17274015"/>
            <a:ext cx="9650073" cy="5952230"/>
          </a:xfrm>
          <a:prstGeom prst="rect">
            <a:avLst/>
          </a:prstGeom>
        </p:spPr>
      </p:pic>
      <p:pic>
        <p:nvPicPr>
          <p:cNvPr id="11" name="Picture 10">
            <a:extLst>
              <a:ext uri="{FF2B5EF4-FFF2-40B4-BE49-F238E27FC236}">
                <a16:creationId xmlns:a16="http://schemas.microsoft.com/office/drawing/2014/main" id="{64D1641B-1870-9B48-B497-4F9D18777C42}"/>
              </a:ext>
            </a:extLst>
          </p:cNvPr>
          <p:cNvPicPr>
            <a:picLocks noChangeAspect="1"/>
          </p:cNvPicPr>
          <p:nvPr/>
        </p:nvPicPr>
        <p:blipFill>
          <a:blip r:embed="rId18"/>
          <a:stretch>
            <a:fillRect/>
          </a:stretch>
        </p:blipFill>
        <p:spPr>
          <a:xfrm>
            <a:off x="33520167" y="10113076"/>
            <a:ext cx="9370965" cy="5698831"/>
          </a:xfrm>
          <a:prstGeom prst="rect">
            <a:avLst/>
          </a:prstGeom>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dhs-miko:Applications:Microsoft Office X:Templates:Presentations:Designs:Blank Presentation</Template>
  <TotalTime>66402</TotalTime>
  <Words>1658</Words>
  <Application>Microsoft Macintosh PowerPoint</Application>
  <PresentationFormat>Custom</PresentationFormat>
  <Paragraphs>72</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Times</vt:lpstr>
      <vt:lpstr>Blank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4003</dc:creator>
  <cp:lastModifiedBy>Emma Sarro</cp:lastModifiedBy>
  <cp:revision>520</cp:revision>
  <cp:lastPrinted>2009-02-09T20:47:05Z</cp:lastPrinted>
  <dcterms:created xsi:type="dcterms:W3CDTF">2016-04-04T02:42:42Z</dcterms:created>
  <dcterms:modified xsi:type="dcterms:W3CDTF">2021-04-21T21:21:51Z</dcterms:modified>
</cp:coreProperties>
</file>