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5800725" cy="9094788"/>
  <p:embeddedFontLst>
    <p:embeddedFont>
      <p:font typeface="Amaranth" panose="02000503050000020004" pitchFamily="2" charset="77"/>
      <p:regular r:id="rId4"/>
    </p:embeddedFont>
    <p:embeddedFont>
      <p:font typeface="Calibri" panose="020F0502020204030204" pitchFamily="34" charset="0"/>
      <p:regular r:id="rId5"/>
      <p:bold r:id="rId6"/>
      <p:italic r:id="rId7"/>
      <p:boldItalic r:id="rId8"/>
    </p:embeddedFont>
  </p:embeddedFontLst>
  <p:custDataLst>
    <p:tags r:id="rId9"/>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B4D3E2"/>
    <a:srgbClr val="666666"/>
    <a:srgbClr val="AECFE0"/>
    <a:srgbClr val="A4C9DC"/>
    <a:srgbClr val="A7D1D9"/>
    <a:srgbClr val="AEC9D2"/>
    <a:srgbClr val="D1E0E5"/>
    <a:srgbClr val="CEECF2"/>
    <a:srgbClr val="14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5601"/>
  </p:normalViewPr>
  <p:slideViewPr>
    <p:cSldViewPr snapToGrid="0">
      <p:cViewPr varScale="1">
        <p:scale>
          <a:sx n="23" d="100"/>
          <a:sy n="23" d="100"/>
        </p:scale>
        <p:origin x="2664" y="304"/>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333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13013"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286125" y="0"/>
            <a:ext cx="2513013" cy="455613"/>
          </a:xfrm>
          <a:prstGeom prst="rect">
            <a:avLst/>
          </a:prstGeom>
        </p:spPr>
        <p:txBody>
          <a:bodyPr vert="horz" lIns="91440" tIns="45720" rIns="91440" bIns="45720" rtlCol="0"/>
          <a:lstStyle>
            <a:lvl1pPr algn="r">
              <a:defRPr sz="1200"/>
            </a:lvl1pPr>
          </a:lstStyle>
          <a:p>
            <a:fld id="{0DDA64DB-B8E5-9044-B5FE-924AE8D1C2F9}" type="datetimeFigureOut">
              <a:rPr lang="en-US" smtClean="0"/>
              <a:t>4/21/21</a:t>
            </a:fld>
            <a:endParaRPr lang="en-US"/>
          </a:p>
        </p:txBody>
      </p:sp>
      <p:sp>
        <p:nvSpPr>
          <p:cNvPr id="4" name="Slide Image Placeholder 3"/>
          <p:cNvSpPr>
            <a:spLocks noGrp="1" noRot="1" noChangeAspect="1"/>
          </p:cNvSpPr>
          <p:nvPr>
            <p:ph type="sldImg" idx="2"/>
          </p:nvPr>
        </p:nvSpPr>
        <p:spPr>
          <a:xfrm>
            <a:off x="854075" y="1136650"/>
            <a:ext cx="4092575" cy="3070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79438" y="4376738"/>
            <a:ext cx="4641850" cy="35814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39175"/>
            <a:ext cx="2513013" cy="455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286125" y="8639175"/>
            <a:ext cx="2513013" cy="455613"/>
          </a:xfrm>
          <a:prstGeom prst="rect">
            <a:avLst/>
          </a:prstGeom>
        </p:spPr>
        <p:txBody>
          <a:bodyPr vert="horz" lIns="91440" tIns="45720" rIns="91440" bIns="45720" rtlCol="0" anchor="b"/>
          <a:lstStyle>
            <a:lvl1pPr algn="r">
              <a:defRPr sz="1200"/>
            </a:lvl1pPr>
          </a:lstStyle>
          <a:p>
            <a:fld id="{CA4123B6-EA2C-7045-B806-380AA2F91875}" type="slidenum">
              <a:rPr lang="en-US" smtClean="0"/>
              <a:t>‹#›</a:t>
            </a:fld>
            <a:endParaRPr lang="en-US"/>
          </a:p>
        </p:txBody>
      </p:sp>
    </p:spTree>
    <p:extLst>
      <p:ext uri="{BB962C8B-B14F-4D97-AF65-F5344CB8AC3E}">
        <p14:creationId xmlns:p14="http://schemas.microsoft.com/office/powerpoint/2010/main" val="340742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4123B6-EA2C-7045-B806-380AA2F91875}" type="slidenum">
              <a:rPr lang="en-US" smtClean="0"/>
              <a:t>1</a:t>
            </a:fld>
            <a:endParaRPr lang="en-US"/>
          </a:p>
        </p:txBody>
      </p:sp>
    </p:spTree>
    <p:extLst>
      <p:ext uri="{BB962C8B-B14F-4D97-AF65-F5344CB8AC3E}">
        <p14:creationId xmlns:p14="http://schemas.microsoft.com/office/powerpoint/2010/main" val="7372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6762"/>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4702175">
              <a:defRPr sz="72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29976762"/>
            <a:ext cx="1390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4702175">
              <a:defRPr sz="72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76762"/>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4702175">
              <a:defRPr sz="72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conceptualizingcobalt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pitchFamily="34" charset="0"/>
        </a:defRPr>
      </a:lvl2pPr>
      <a:lvl3pPr algn="ctr" defTabSz="4702175" rtl="0" eaLnBrk="0" fontAlgn="base" hangingPunct="0">
        <a:spcBef>
          <a:spcPct val="0"/>
        </a:spcBef>
        <a:spcAft>
          <a:spcPct val="0"/>
        </a:spcAft>
        <a:defRPr sz="22600">
          <a:solidFill>
            <a:schemeClr val="tx2"/>
          </a:solidFill>
          <a:latin typeface="Arial" pitchFamily="34" charset="0"/>
        </a:defRPr>
      </a:lvl3pPr>
      <a:lvl4pPr algn="ctr" defTabSz="4702175" rtl="0" eaLnBrk="0" fontAlgn="base" hangingPunct="0">
        <a:spcBef>
          <a:spcPct val="0"/>
        </a:spcBef>
        <a:spcAft>
          <a:spcPct val="0"/>
        </a:spcAft>
        <a:defRPr sz="22600">
          <a:solidFill>
            <a:schemeClr val="tx2"/>
          </a:solidFill>
          <a:latin typeface="Arial" pitchFamily="34" charset="0"/>
        </a:defRPr>
      </a:lvl4pPr>
      <a:lvl5pPr algn="ctr" defTabSz="4702175" rtl="0" eaLnBrk="0" fontAlgn="base" hangingPunct="0">
        <a:spcBef>
          <a:spcPct val="0"/>
        </a:spcBef>
        <a:spcAft>
          <a:spcPct val="0"/>
        </a:spcAft>
        <a:defRPr sz="22600">
          <a:solidFill>
            <a:schemeClr val="tx2"/>
          </a:solidFill>
          <a:latin typeface="Arial" pitchFamily="34" charset="0"/>
        </a:defRPr>
      </a:lvl5pPr>
      <a:lvl6pPr marL="457200" algn="ctr" defTabSz="4702175" rtl="0" fontAlgn="base">
        <a:spcBef>
          <a:spcPct val="0"/>
        </a:spcBef>
        <a:spcAft>
          <a:spcPct val="0"/>
        </a:spcAft>
        <a:defRPr sz="22600">
          <a:solidFill>
            <a:schemeClr val="tx2"/>
          </a:solidFill>
          <a:latin typeface="Arial" pitchFamily="34" charset="0"/>
        </a:defRPr>
      </a:lvl6pPr>
      <a:lvl7pPr marL="914400" algn="ctr" defTabSz="4702175" rtl="0" fontAlgn="base">
        <a:spcBef>
          <a:spcPct val="0"/>
        </a:spcBef>
        <a:spcAft>
          <a:spcPct val="0"/>
        </a:spcAft>
        <a:defRPr sz="22600">
          <a:solidFill>
            <a:schemeClr val="tx2"/>
          </a:solidFill>
          <a:latin typeface="Arial" pitchFamily="34" charset="0"/>
        </a:defRPr>
      </a:lvl7pPr>
      <a:lvl8pPr marL="1371600" algn="ctr" defTabSz="4702175" rtl="0" fontAlgn="base">
        <a:spcBef>
          <a:spcPct val="0"/>
        </a:spcBef>
        <a:spcAft>
          <a:spcPct val="0"/>
        </a:spcAft>
        <a:defRPr sz="22600">
          <a:solidFill>
            <a:schemeClr val="tx2"/>
          </a:solidFill>
          <a:latin typeface="Arial" pitchFamily="34" charset="0"/>
        </a:defRPr>
      </a:lvl8pPr>
      <a:lvl9pPr marL="1828800" algn="ctr" defTabSz="4702175" rtl="0" fontAlgn="base">
        <a:spcBef>
          <a:spcPct val="0"/>
        </a:spcBef>
        <a:spcAft>
          <a:spcPct val="0"/>
        </a:spcAft>
        <a:defRPr sz="22600">
          <a:solidFill>
            <a:schemeClr val="tx2"/>
          </a:solidFill>
          <a:latin typeface="Arial" pitchFamily="34" charset="0"/>
        </a:defRPr>
      </a:lvl9pPr>
    </p:titleStyle>
    <p:bodyStyle>
      <a:defPPr>
        <a:defRPr kern="1200" smtId="4294967295"/>
      </a:defPPr>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tiff"/><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0" y="0"/>
            <a:ext cx="43891199" cy="7077838"/>
          </a:xfrm>
          <a:prstGeom prst="rect">
            <a:avLst/>
          </a:prstGeom>
          <a:gradFill>
            <a:gsLst>
              <a:gs pos="5000">
                <a:srgbClr val="235078"/>
              </a:gs>
              <a:gs pos="100000">
                <a:srgbClr val="1482A5"/>
              </a:gs>
            </a:gsLst>
            <a:lin ang="0" scaled="1"/>
          </a:gradFill>
          <a:ln>
            <a:noFill/>
          </a:ln>
        </p:spPr>
        <p:txBody>
          <a:bodyPr wrap="none" anchor="ctr"/>
          <a:lstStyle>
            <a:defPPr>
              <a:defRPr kern="1200" smtId="4294967295"/>
            </a:defPPr>
          </a:lstStyle>
          <a:p>
            <a:endParaRPr lang="en-US"/>
          </a:p>
        </p:txBody>
      </p:sp>
      <p:sp>
        <p:nvSpPr>
          <p:cNvPr id="2" name="Rectangle 5"/>
          <p:cNvSpPr>
            <a:spLocks noChangeArrowheads="1"/>
          </p:cNvSpPr>
          <p:nvPr/>
        </p:nvSpPr>
        <p:spPr bwMode="auto">
          <a:xfrm>
            <a:off x="731520" y="7909477"/>
            <a:ext cx="10058400" cy="10145447"/>
          </a:xfrm>
          <a:prstGeom prst="roundRect">
            <a:avLst>
              <a:gd name="adj" fmla="val 1380"/>
            </a:avLst>
          </a:prstGeom>
          <a:solidFill>
            <a:srgbClr val="B4D3E2"/>
          </a:solidFill>
          <a:ln>
            <a:noFill/>
          </a:ln>
          <a:effectLst/>
        </p:spPr>
        <p:txBody>
          <a:bodyPr wrap="none" lIns="274320" tIns="68580" rIns="274320" bIns="68580" anchor="ctr"/>
          <a:lstStyle>
            <a:defPPr>
              <a:defRPr kern="1200" smtId="4294967295"/>
            </a:defPPr>
          </a:lstStyle>
          <a:p>
            <a:pPr defTabSz="4703763"/>
            <a:endParaRPr lang="en-US" sz="3600">
              <a:noFill/>
              <a:latin typeface="Amaranth" panose="02000503050000020004" pitchFamily="2" charset="0"/>
            </a:endParaRPr>
          </a:p>
        </p:txBody>
      </p:sp>
      <p:sp>
        <p:nvSpPr>
          <p:cNvPr id="2053" name="Text Box 6"/>
          <p:cNvSpPr txBox="1">
            <a:spLocks noChangeArrowheads="1"/>
          </p:cNvSpPr>
          <p:nvPr/>
        </p:nvSpPr>
        <p:spPr bwMode="auto">
          <a:xfrm>
            <a:off x="1062257" y="8775404"/>
            <a:ext cx="9280790" cy="900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2400" dirty="0"/>
              <a:t>At the beginning of spring, 2020, we were faced with a global pandemic that forced us to both socially isolate and socially distance ourselves. However, this form of isolation has proven to be unlike any other. In addition to the well-known difficulties that come with separating oneself from friends, family, and society, there is yet another layer that harms our health. This pandemic has added a great sense of fear, guilt, and pressure, which likely puts a strain on all aspects of our well-being; physically, emotionally, and cognitively (Pietrabissa and Simpson, 2020). While this is not the first pathogen pandemic this country has faced, there are a multitude of social media platforms and other newer technologies that allow for many different forms of communication, and easier access to virtual forms of social interaction. </a:t>
            </a:r>
          </a:p>
          <a:p>
            <a:pPr algn="just"/>
            <a:endParaRPr lang="en-US" sz="2400" dirty="0"/>
          </a:p>
          <a:p>
            <a:pPr algn="just"/>
            <a:r>
              <a:rPr lang="en-US" sz="2400" dirty="0"/>
              <a:t>Therefore, we were interested in studying the emotional and cognitive effects of social distancing and isolation that occurred following the Covid-19 outbreak and make comparisons to what has been previously reported (Hawley and Capitano, 2015). We used surveys to determine the levels of social isolation and the forms of virtual access each subject had access to. Each subject then participated in the Digit Span Test and the </a:t>
            </a:r>
            <a:r>
              <a:rPr lang="en-US" sz="2400" dirty="0">
                <a:latin typeface="Arial" panose="020B0604020202020204" pitchFamily="34" charset="0"/>
                <a:ea typeface="Open Sans" panose="020B0606030504020204" pitchFamily="34" charset="0"/>
                <a:cs typeface="Arial" panose="020B0604020202020204" pitchFamily="34" charset="0"/>
              </a:rPr>
              <a:t>Paced Auditory Serial Addition Test. </a:t>
            </a:r>
            <a:r>
              <a:rPr lang="en-US" sz="2400" dirty="0"/>
              <a:t>This allowed us to determine whether cognitive results were predicted by levels of social isolation.</a:t>
            </a:r>
            <a:r>
              <a:rPr lang="en-US" sz="2400" b="1" dirty="0"/>
              <a:t> </a:t>
            </a:r>
          </a:p>
        </p:txBody>
      </p:sp>
      <p:sp>
        <p:nvSpPr>
          <p:cNvPr id="33" name="Rectangle 29"/>
          <p:cNvSpPr>
            <a:spLocks noChangeArrowheads="1"/>
          </p:cNvSpPr>
          <p:nvPr/>
        </p:nvSpPr>
        <p:spPr bwMode="auto">
          <a:xfrm>
            <a:off x="0" y="31447268"/>
            <a:ext cx="43891201" cy="1471130"/>
          </a:xfrm>
          <a:prstGeom prst="rect">
            <a:avLst/>
          </a:prstGeom>
          <a:gradFill>
            <a:gsLst>
              <a:gs pos="5000">
                <a:srgbClr val="235078"/>
              </a:gs>
              <a:gs pos="100000">
                <a:srgbClr val="1482A5"/>
              </a:gs>
            </a:gsLst>
            <a:lin ang="0" scaled="1"/>
          </a:gradFill>
          <a:ln>
            <a:noFill/>
          </a:ln>
        </p:spPr>
        <p:txBody>
          <a:bodyPr lIns="137160" tIns="68580" rIns="137160" bIns="68580" anchor="ctr"/>
          <a:lstStyle>
            <a:defPPr>
              <a:defRPr kern="1200" smtId="4294967295"/>
            </a:defPPr>
          </a:lstStyle>
          <a:p>
            <a:pPr defTabSz="4703763"/>
            <a:endParaRPr lang="en-US">
              <a:solidFill>
                <a:schemeClr val="bg1"/>
              </a:solidFill>
              <a:sym typeface="Symbol" pitchFamily="18" charset="2"/>
            </a:endParaRPr>
          </a:p>
        </p:txBody>
      </p:sp>
      <p:sp>
        <p:nvSpPr>
          <p:cNvPr id="31" name="Title 11">
            <a:extLst>
              <a:ext uri="{FF2B5EF4-FFF2-40B4-BE49-F238E27FC236}">
                <a16:creationId xmlns:a16="http://schemas.microsoft.com/office/drawing/2014/main" id="{A3F6428D-1FA6-42BA-BAEA-3577E1620F6B}"/>
              </a:ext>
            </a:extLst>
          </p:cNvPr>
          <p:cNvSpPr txBox="1"/>
          <p:nvPr/>
        </p:nvSpPr>
        <p:spPr>
          <a:xfrm>
            <a:off x="8043692" y="364337"/>
            <a:ext cx="27728335" cy="599575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9000" b="1" dirty="0">
                <a:solidFill>
                  <a:schemeClr val="bg1"/>
                </a:solidFill>
                <a:latin typeface="Arial" panose="020B0604020202020204" pitchFamily="34" charset="0"/>
                <a:cs typeface="Arial" panose="020B0604020202020204" pitchFamily="34" charset="0"/>
              </a:rPr>
              <a:t>A Study of the Cognitive Effects on Students as a Result of Social Isolation During COVID-19</a:t>
            </a:r>
          </a:p>
          <a:p>
            <a:r>
              <a:rPr lang="en-US" sz="5200" b="1" dirty="0">
                <a:solidFill>
                  <a:schemeClr val="bg1"/>
                </a:solidFill>
                <a:latin typeface="Arial" panose="020B0604020202020204" pitchFamily="34" charset="0"/>
                <a:cs typeface="Arial" panose="020B0604020202020204" pitchFamily="34" charset="0"/>
              </a:rPr>
              <a:t>Katarina Rae Ladaga, Emma Sarro, PhD</a:t>
            </a:r>
          </a:p>
          <a:p>
            <a:endParaRPr lang="en-US" sz="5400" b="1" dirty="0">
              <a:solidFill>
                <a:schemeClr val="bg1"/>
              </a:solidFill>
              <a:latin typeface="Arial" panose="020B0604020202020204" pitchFamily="34" charset="0"/>
              <a:cs typeface="Arial" panose="020B0604020202020204" pitchFamily="34" charset="0"/>
            </a:endParaRPr>
          </a:p>
          <a:p>
            <a:pPr>
              <a:spcBef>
                <a:spcPts val="2000"/>
              </a:spcBef>
            </a:pPr>
            <a:r>
              <a:rPr lang="en-US" altLang="en-US" sz="4400" i="1" dirty="0">
                <a:solidFill>
                  <a:schemeClr val="bg1"/>
                </a:solidFill>
                <a:latin typeface="Arial" panose="020B0604020202020204" pitchFamily="34" charset="0"/>
                <a:cs typeface="Arial" panose="020B0604020202020204" pitchFamily="34" charset="0"/>
              </a:rPr>
              <a:t>Science Department, Dominican College</a:t>
            </a:r>
          </a:p>
          <a:p>
            <a:pPr>
              <a:spcBef>
                <a:spcPts val="2000"/>
              </a:spcBef>
            </a:pPr>
            <a:r>
              <a:rPr lang="en-US" altLang="en-US" sz="4400" i="1" dirty="0">
                <a:solidFill>
                  <a:schemeClr val="bg1"/>
                </a:solidFill>
                <a:latin typeface="Arial" panose="020B0604020202020204" pitchFamily="34" charset="0"/>
                <a:cs typeface="Arial" panose="020B0604020202020204" pitchFamily="34" charset="0"/>
              </a:rPr>
              <a:t>Orangeburg, NY, 10961</a:t>
            </a:r>
          </a:p>
          <a:p>
            <a:endParaRPr lang="en-US" sz="5400" b="1" dirty="0">
              <a:solidFill>
                <a:schemeClr val="bg1"/>
              </a:solidFill>
            </a:endParaRPr>
          </a:p>
          <a:p>
            <a:endParaRPr lang="en-US" sz="8800" dirty="0">
              <a:solidFill>
                <a:schemeClr val="bg1"/>
              </a:solidFill>
            </a:endParaRP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731520" y="18550417"/>
            <a:ext cx="10058400" cy="784225"/>
          </a:xfrm>
          <a:prstGeom prst="rect">
            <a:avLst/>
          </a:prstGeom>
          <a:solidFill>
            <a:srgbClr val="1482A5"/>
          </a:solidFill>
          <a:ln>
            <a:noFill/>
          </a:ln>
          <a:effectLst/>
        </p:spPr>
        <p:txBody>
          <a:bodyPr wrap="none" lIns="274320" tIns="68580" rIns="274320" bIns="68580" anchor="ctr"/>
          <a:lstStyle>
            <a:defPPr>
              <a:defRPr kern="1200" smtId="4294967295"/>
            </a:defPPr>
          </a:lstStyle>
          <a:p>
            <a:pPr defTabSz="4703763"/>
            <a:r>
              <a:rPr lang="en-US" sz="3600" dirty="0">
                <a:solidFill>
                  <a:schemeClr val="bg1"/>
                </a:solidFill>
                <a:latin typeface="Amaranth" panose="02000503050000020004" pitchFamily="2" charset="0"/>
              </a:rPr>
              <a:t>Methodology</a:t>
            </a:r>
          </a:p>
        </p:txBody>
      </p:sp>
      <p:sp>
        <p:nvSpPr>
          <p:cNvPr id="37" name="Text Box 6">
            <a:extLst>
              <a:ext uri="{FF2B5EF4-FFF2-40B4-BE49-F238E27FC236}">
                <a16:creationId xmlns:a16="http://schemas.microsoft.com/office/drawing/2014/main" id="{BAB40251-2E35-4623-A6BE-28130F737F03}"/>
              </a:ext>
            </a:extLst>
          </p:cNvPr>
          <p:cNvSpPr txBox="1">
            <a:spLocks noChangeArrowheads="1"/>
          </p:cNvSpPr>
          <p:nvPr/>
        </p:nvSpPr>
        <p:spPr bwMode="auto">
          <a:xfrm>
            <a:off x="11547085" y="8991330"/>
            <a:ext cx="10118012" cy="50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2400" b="1" u="sng" dirty="0">
                <a:latin typeface="Arial" panose="020B0604020202020204" pitchFamily="34" charset="0"/>
                <a:ea typeface="Open Sans" panose="020B0606030504020204" pitchFamily="34" charset="0"/>
                <a:cs typeface="Arial" panose="020B0604020202020204" pitchFamily="34" charset="0"/>
              </a:rPr>
              <a:t>General Demographics of Participants</a:t>
            </a:r>
          </a:p>
        </p:txBody>
      </p:sp>
      <p:sp>
        <p:nvSpPr>
          <p:cNvPr id="38" name="Rectangle 5">
            <a:extLst>
              <a:ext uri="{FF2B5EF4-FFF2-40B4-BE49-F238E27FC236}">
                <a16:creationId xmlns:a16="http://schemas.microsoft.com/office/drawing/2014/main" id="{991B9DF0-7DD4-4C17-94B6-6C493D1C390D}"/>
              </a:ext>
            </a:extLst>
          </p:cNvPr>
          <p:cNvSpPr>
            <a:spLocks noChangeArrowheads="1"/>
          </p:cNvSpPr>
          <p:nvPr/>
        </p:nvSpPr>
        <p:spPr bwMode="auto">
          <a:xfrm>
            <a:off x="22424501" y="7881242"/>
            <a:ext cx="10058409" cy="784225"/>
          </a:xfrm>
          <a:prstGeom prst="rect">
            <a:avLst/>
          </a:prstGeom>
          <a:solidFill>
            <a:srgbClr val="1482A5"/>
          </a:solidFill>
          <a:ln>
            <a:noFill/>
          </a:ln>
          <a:effectLst/>
        </p:spPr>
        <p:txBody>
          <a:bodyPr wrap="none" lIns="274320" tIns="68580" rIns="274320" bIns="68580" anchor="ctr"/>
          <a:lstStyle>
            <a:defPPr>
              <a:defRPr kern="1200" smtId="4294967295"/>
            </a:defPPr>
          </a:lstStyle>
          <a:p>
            <a:pPr defTabSz="4703763"/>
            <a:r>
              <a:rPr lang="en-US" sz="3600" dirty="0">
                <a:solidFill>
                  <a:schemeClr val="bg1"/>
                </a:solidFill>
                <a:latin typeface="Amaranth" panose="02000503050000020004" pitchFamily="2" charset="0"/>
              </a:rPr>
              <a:t>Results</a:t>
            </a:r>
          </a:p>
        </p:txBody>
      </p:sp>
      <p:sp>
        <p:nvSpPr>
          <p:cNvPr id="39" name="Text Box 6">
            <a:extLst>
              <a:ext uri="{FF2B5EF4-FFF2-40B4-BE49-F238E27FC236}">
                <a16:creationId xmlns:a16="http://schemas.microsoft.com/office/drawing/2014/main" id="{62D65E41-7BC1-4B4D-9C1B-6ED3152D12D0}"/>
              </a:ext>
            </a:extLst>
          </p:cNvPr>
          <p:cNvSpPr txBox="1">
            <a:spLocks noChangeArrowheads="1"/>
          </p:cNvSpPr>
          <p:nvPr/>
        </p:nvSpPr>
        <p:spPr bwMode="auto">
          <a:xfrm>
            <a:off x="27800229" y="9029319"/>
            <a:ext cx="4712044" cy="300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2000" b="1" i="1" u="sng" dirty="0"/>
              <a:t>Figure 3a</a:t>
            </a:r>
            <a:r>
              <a:rPr lang="en-US" sz="2000" dirty="0"/>
              <a:t>. </a:t>
            </a:r>
            <a:r>
              <a:rPr lang="en-US" sz="2200" i="1" dirty="0"/>
              <a:t>Does the number of family members in the home predict working memory?</a:t>
            </a:r>
          </a:p>
          <a:p>
            <a:pPr algn="just"/>
            <a:endParaRPr lang="en-US" sz="2000" dirty="0"/>
          </a:p>
          <a:p>
            <a:pPr algn="just"/>
            <a:r>
              <a:rPr lang="en-US" sz="2000" dirty="0"/>
              <a:t>A Linear Regression Model of Number Threshold vs. Number of People in household. </a:t>
            </a:r>
            <a:r>
              <a:rPr lang="en-US" sz="2000" b="1" dirty="0"/>
              <a:t>A Pearson correlation coefficient of .35 proved to indicate a low correlation.</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33201962" y="7881242"/>
            <a:ext cx="10058400" cy="784225"/>
          </a:xfrm>
          <a:prstGeom prst="rect">
            <a:avLst/>
          </a:prstGeom>
          <a:solidFill>
            <a:srgbClr val="1482A5"/>
          </a:solidFill>
          <a:ln>
            <a:noFill/>
          </a:ln>
          <a:effectLst/>
        </p:spPr>
        <p:txBody>
          <a:bodyPr wrap="none" lIns="274320" tIns="68580" rIns="274320" bIns="68580" anchor="ctr"/>
          <a:lstStyle>
            <a:defPPr>
              <a:defRPr kern="1200" smtId="4294967295"/>
            </a:defPPr>
          </a:lstStyle>
          <a:p>
            <a:pPr defTabSz="4703763"/>
            <a:r>
              <a:rPr lang="en-US" sz="3600">
                <a:solidFill>
                  <a:schemeClr val="bg1"/>
                </a:solidFill>
                <a:latin typeface="Amaranth" panose="02000503050000020004" pitchFamily="2" charset="0"/>
              </a:rPr>
              <a:t>Conclusion</a:t>
            </a: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33504007" y="25280877"/>
            <a:ext cx="9857035" cy="993328"/>
          </a:xfrm>
          <a:prstGeom prst="rect">
            <a:avLst/>
          </a:prstGeom>
          <a:solidFill>
            <a:srgbClr val="1482A5"/>
          </a:solidFill>
          <a:ln>
            <a:noFill/>
          </a:ln>
          <a:effectLst/>
        </p:spPr>
        <p:txBody>
          <a:bodyPr wrap="none" lIns="274320" tIns="68580" rIns="274320" bIns="68580" anchor="ctr"/>
          <a:lstStyle>
            <a:defPPr>
              <a:defRPr kern="1200" smtId="4294967295"/>
            </a:defPPr>
          </a:lstStyle>
          <a:p>
            <a:pPr defTabSz="4703763"/>
            <a:r>
              <a:rPr lang="en-US" sz="3600" dirty="0">
                <a:solidFill>
                  <a:schemeClr val="bg1"/>
                </a:solidFill>
                <a:latin typeface="Amaranth" panose="02000503050000020004" pitchFamily="2" charset="0"/>
              </a:rPr>
              <a:t>References</a:t>
            </a: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713299" y="19686209"/>
            <a:ext cx="10058400" cy="1121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2400" i="1" dirty="0">
                <a:latin typeface="Arial" panose="020B0604020202020204" pitchFamily="34" charset="0"/>
                <a:ea typeface="Open Sans" panose="020B0606030504020204" pitchFamily="34" charset="0"/>
                <a:cs typeface="Arial" panose="020B0604020202020204" pitchFamily="34" charset="0"/>
              </a:rPr>
              <a:t>Subjects</a:t>
            </a:r>
            <a:r>
              <a:rPr lang="en-US" sz="2400" dirty="0">
                <a:latin typeface="Arial" panose="020B0604020202020204" pitchFamily="34" charset="0"/>
                <a:ea typeface="Open Sans" panose="020B0606030504020204" pitchFamily="34" charset="0"/>
                <a:cs typeface="Arial" panose="020B0604020202020204" pitchFamily="34" charset="0"/>
              </a:rPr>
              <a:t>: </a:t>
            </a:r>
          </a:p>
          <a:p>
            <a:pPr algn="just"/>
            <a:r>
              <a:rPr lang="en-US" sz="2400" dirty="0"/>
              <a:t>A total of 30 subjects were recruited from the student population at Dominican College as well as through the Principal Investigator’s own social network, between the ages of 18-24. </a:t>
            </a:r>
          </a:p>
          <a:p>
            <a:pPr algn="just"/>
            <a:endParaRPr lang="en-US" sz="2400" dirty="0">
              <a:latin typeface="Arial" panose="020B0604020202020204" pitchFamily="34" charset="0"/>
              <a:ea typeface="Open Sans" panose="020B0606030504020204" pitchFamily="34" charset="0"/>
              <a:cs typeface="Arial" panose="020B0604020202020204" pitchFamily="34" charset="0"/>
            </a:endParaRPr>
          </a:p>
          <a:p>
            <a:pPr algn="just"/>
            <a:r>
              <a:rPr lang="en-US" sz="2400" i="1" dirty="0">
                <a:latin typeface="Arial" panose="020B0604020202020204" pitchFamily="34" charset="0"/>
                <a:ea typeface="Open Sans" panose="020B0606030504020204" pitchFamily="34" charset="0"/>
                <a:cs typeface="Arial" panose="020B0604020202020204" pitchFamily="34" charset="0"/>
              </a:rPr>
              <a:t>Behavioral assessment</a:t>
            </a:r>
            <a:r>
              <a:rPr lang="en-US" sz="2400" dirty="0">
                <a:latin typeface="Arial" panose="020B0604020202020204" pitchFamily="34" charset="0"/>
                <a:ea typeface="Open Sans" panose="020B0606030504020204" pitchFamily="34" charset="0"/>
                <a:cs typeface="Arial" panose="020B0604020202020204" pitchFamily="34" charset="0"/>
              </a:rPr>
              <a:t>: </a:t>
            </a:r>
          </a:p>
          <a:p>
            <a:pPr algn="just"/>
            <a:r>
              <a:rPr lang="en-US" sz="2400" u="sng" dirty="0">
                <a:latin typeface="Arial" panose="020B0604020202020204" pitchFamily="34" charset="0"/>
                <a:ea typeface="Open Sans" panose="020B0606030504020204" pitchFamily="34" charset="0"/>
                <a:cs typeface="Arial" panose="020B0604020202020204" pitchFamily="34" charset="0"/>
              </a:rPr>
              <a:t>Survey</a:t>
            </a:r>
            <a:r>
              <a:rPr lang="en-US" sz="2400" dirty="0">
                <a:latin typeface="Arial" panose="020B0604020202020204" pitchFamily="34" charset="0"/>
                <a:ea typeface="Open Sans" panose="020B0606030504020204" pitchFamily="34" charset="0"/>
                <a:cs typeface="Arial" panose="020B0604020202020204" pitchFamily="34" charset="0"/>
              </a:rPr>
              <a:t>: All subjects met using the Zoom application. Participants were first asked to complete an anonymous online survey to evaluate their general demographic, level of isolation and virtual access, and if there were any noticeable changes in physical, mental health, and cognition. </a:t>
            </a:r>
          </a:p>
          <a:p>
            <a:pPr algn="just"/>
            <a:endParaRPr lang="en-US" sz="2400" dirty="0">
              <a:latin typeface="Arial" panose="020B0604020202020204" pitchFamily="34" charset="0"/>
              <a:ea typeface="Open Sans" panose="020B0606030504020204" pitchFamily="34" charset="0"/>
              <a:cs typeface="Arial" panose="020B0604020202020204" pitchFamily="34" charset="0"/>
            </a:endParaRPr>
          </a:p>
          <a:p>
            <a:pPr algn="just"/>
            <a:r>
              <a:rPr lang="en-US" sz="2400" u="sng" dirty="0">
                <a:latin typeface="Arial" panose="020B0604020202020204" pitchFamily="34" charset="0"/>
                <a:ea typeface="Open Sans" panose="020B0606030504020204" pitchFamily="34" charset="0"/>
                <a:cs typeface="Arial" panose="020B0604020202020204" pitchFamily="34" charset="0"/>
              </a:rPr>
              <a:t>Cognitive tests</a:t>
            </a:r>
            <a:r>
              <a:rPr lang="en-US" sz="2400" dirty="0">
                <a:latin typeface="Arial" panose="020B0604020202020204" pitchFamily="34" charset="0"/>
                <a:ea typeface="Open Sans" panose="020B0606030504020204" pitchFamily="34" charset="0"/>
                <a:cs typeface="Arial" panose="020B0604020202020204" pitchFamily="34" charset="0"/>
              </a:rPr>
              <a:t>: The first test, the Digit Span Test, measures their working memory. Two sets of randomly generated numbers for different number of digits were held up to the camera one by one, to which they had to recall the order of number presentation. Their working memory threshold was determined as the highest number recalled without a mistake. The second test, the Paced Auditory Serial Addition Test (PASAT), measures their informational processing by calculating an accuracy percentage as well as an average speed score. A list of numbers was verbally relayed to which the participant had to type in the sum of the previous two numbers in the series without getting them confused to those said prior. </a:t>
            </a:r>
          </a:p>
          <a:p>
            <a:pPr algn="just"/>
            <a:endParaRPr lang="en-US" sz="2400" dirty="0">
              <a:latin typeface="Arial" panose="020B0604020202020204" pitchFamily="34" charset="0"/>
              <a:ea typeface="Open Sans" panose="020B0606030504020204" pitchFamily="34" charset="0"/>
              <a:cs typeface="Arial" panose="020B0604020202020204" pitchFamily="34" charset="0"/>
            </a:endParaRPr>
          </a:p>
          <a:p>
            <a:pPr algn="just"/>
            <a:r>
              <a:rPr lang="en-US" sz="2400" i="1" dirty="0">
                <a:latin typeface="Arial" panose="020B0604020202020204" pitchFamily="34" charset="0"/>
                <a:ea typeface="Open Sans" panose="020B0606030504020204" pitchFamily="34" charset="0"/>
                <a:cs typeface="Arial" panose="020B0604020202020204" pitchFamily="34" charset="0"/>
              </a:rPr>
              <a:t>Analysis</a:t>
            </a:r>
            <a:r>
              <a:rPr lang="en-US" sz="2400" dirty="0">
                <a:latin typeface="Arial" panose="020B0604020202020204" pitchFamily="34" charset="0"/>
                <a:ea typeface="Open Sans" panose="020B0606030504020204" pitchFamily="34" charset="0"/>
                <a:cs typeface="Arial" panose="020B0604020202020204" pitchFamily="34" charset="0"/>
              </a:rPr>
              <a:t>: </a:t>
            </a:r>
          </a:p>
          <a:p>
            <a:pPr algn="just"/>
            <a:r>
              <a:rPr lang="en-US" sz="2400" dirty="0">
                <a:latin typeface="Arial" panose="020B0604020202020204" pitchFamily="34" charset="0"/>
                <a:ea typeface="Open Sans" panose="020B0606030504020204" pitchFamily="34" charset="0"/>
                <a:cs typeface="Arial" panose="020B0604020202020204" pitchFamily="34" charset="0"/>
              </a:rPr>
              <a:t>Variances between the three academic levels of isolation were analyzed with an ANOVA test to determine if there were any statistically significant differences between the means. In addition, the survey responses allowed for multiple variables to test. Thus, linear regressions were computed to determine if a correlation existed between the different variables and cognitive performance. </a:t>
            </a:r>
          </a:p>
        </p:txBody>
      </p:sp>
      <p:sp>
        <p:nvSpPr>
          <p:cNvPr id="18" name="Rectangle 5">
            <a:extLst>
              <a:ext uri="{FF2B5EF4-FFF2-40B4-BE49-F238E27FC236}">
                <a16:creationId xmlns:a16="http://schemas.microsoft.com/office/drawing/2014/main" id="{88133C58-052D-4585-823B-31740DB45AF4}"/>
              </a:ext>
            </a:extLst>
          </p:cNvPr>
          <p:cNvSpPr>
            <a:spLocks noChangeArrowheads="1"/>
          </p:cNvSpPr>
          <p:nvPr/>
        </p:nvSpPr>
        <p:spPr bwMode="auto">
          <a:xfrm>
            <a:off x="1062257" y="7995620"/>
            <a:ext cx="9144000" cy="784225"/>
          </a:xfrm>
          <a:prstGeom prst="rect">
            <a:avLst/>
          </a:prstGeom>
          <a:noFill/>
          <a:ln>
            <a:noFill/>
          </a:ln>
          <a:effectLst/>
        </p:spPr>
        <p:txBody>
          <a:bodyPr wrap="none" lIns="137160" tIns="68580" rIns="137160" bIns="68580" anchor="ctr"/>
          <a:lstStyle>
            <a:defPPr>
              <a:defRPr kern="1200" smtId="4294967295"/>
            </a:defPPr>
          </a:lstStyle>
          <a:p>
            <a:pPr defTabSz="4703763"/>
            <a:r>
              <a:rPr lang="en-US" sz="3600" dirty="0">
                <a:solidFill>
                  <a:srgbClr val="235078"/>
                </a:solidFill>
                <a:latin typeface="Amaranth" panose="02000503050000020004" pitchFamily="2" charset="0"/>
              </a:rPr>
              <a:t>Abstract</a:t>
            </a:r>
          </a:p>
        </p:txBody>
      </p:sp>
      <p:sp>
        <p:nvSpPr>
          <p:cNvPr id="230" name="TextBox 229">
            <a:extLst>
              <a:ext uri="{FF2B5EF4-FFF2-40B4-BE49-F238E27FC236}">
                <a16:creationId xmlns:a16="http://schemas.microsoft.com/office/drawing/2014/main" id="{AD2E301E-E7B3-4BB5-B48D-F76D6F65BBE3}"/>
              </a:ext>
            </a:extLst>
          </p:cNvPr>
          <p:cNvSpPr txBox="1"/>
          <p:nvPr/>
        </p:nvSpPr>
        <p:spPr>
          <a:xfrm>
            <a:off x="33302645" y="9029319"/>
            <a:ext cx="9857035" cy="13388280"/>
          </a:xfrm>
          <a:prstGeom prst="rect">
            <a:avLst/>
          </a:prstGeom>
          <a:noFill/>
        </p:spPr>
        <p:txBody>
          <a:bodyPr wrap="square" rtlCol="0">
            <a:spAutoFit/>
          </a:bodyPr>
          <a:lstStyle>
            <a:defPPr>
              <a:defRPr kern="1200" smtId="4294967295"/>
            </a:defPPr>
          </a:lstStyle>
          <a:p>
            <a:pPr marL="342900" indent="-342900" algn="just">
              <a:buFont typeface="Arial" panose="020B0604020202020204" pitchFamily="34" charset="0"/>
              <a:buChar char="•"/>
            </a:pPr>
            <a:r>
              <a:rPr lang="en-US" sz="3200" dirty="0">
                <a:latin typeface="Arial" panose="020B0604020202020204" pitchFamily="34" charset="0"/>
                <a:ea typeface="Open Sans" panose="020B0606030504020204" pitchFamily="34" charset="0"/>
                <a:cs typeface="Arial" panose="020B0604020202020204" pitchFamily="34" charset="0"/>
              </a:rPr>
              <a:t>Average test results from each level of academic social isolation (</a:t>
            </a:r>
            <a:r>
              <a:rPr lang="en-US" sz="3200" b="1" i="1" dirty="0">
                <a:solidFill>
                  <a:srgbClr val="FF0000"/>
                </a:solidFill>
                <a:latin typeface="Arial" panose="020B0604020202020204" pitchFamily="34" charset="0"/>
                <a:ea typeface="Open Sans" panose="020B0606030504020204" pitchFamily="34" charset="0"/>
                <a:cs typeface="Arial" panose="020B0604020202020204" pitchFamily="34" charset="0"/>
              </a:rPr>
              <a:t>Figures 2a-c</a:t>
            </a:r>
            <a:r>
              <a:rPr lang="en-US" sz="3200" dirty="0">
                <a:latin typeface="Arial" panose="020B0604020202020204" pitchFamily="34" charset="0"/>
                <a:ea typeface="Open Sans" panose="020B0606030504020204" pitchFamily="34" charset="0"/>
                <a:cs typeface="Arial" panose="020B0604020202020204" pitchFamily="34" charset="0"/>
              </a:rPr>
              <a:t>) suggest that  </a:t>
            </a:r>
            <a:r>
              <a:rPr lang="en-US" sz="3200" u="sng" dirty="0">
                <a:latin typeface="Arial" panose="020B0604020202020204" pitchFamily="34" charset="0"/>
                <a:ea typeface="Open Sans" panose="020B0606030504020204" pitchFamily="34" charset="0"/>
                <a:cs typeface="Arial" panose="020B0604020202020204" pitchFamily="34" charset="0"/>
              </a:rPr>
              <a:t>working memory</a:t>
            </a:r>
            <a:r>
              <a:rPr lang="en-US" sz="3200" dirty="0">
                <a:latin typeface="Arial" panose="020B0604020202020204" pitchFamily="34" charset="0"/>
                <a:ea typeface="Open Sans" panose="020B0606030504020204" pitchFamily="34" charset="0"/>
                <a:cs typeface="Arial" panose="020B0604020202020204" pitchFamily="34" charset="0"/>
              </a:rPr>
              <a:t> and </a:t>
            </a:r>
            <a:r>
              <a:rPr lang="en-US" sz="3200" u="sng" dirty="0">
                <a:latin typeface="Arial" panose="020B0604020202020204" pitchFamily="34" charset="0"/>
                <a:ea typeface="Open Sans" panose="020B0606030504020204" pitchFamily="34" charset="0"/>
                <a:cs typeface="Arial" panose="020B0604020202020204" pitchFamily="34" charset="0"/>
              </a:rPr>
              <a:t>informational processing</a:t>
            </a:r>
            <a:r>
              <a:rPr lang="en-US" sz="3200" dirty="0">
                <a:latin typeface="Arial" panose="020B0604020202020204" pitchFamily="34" charset="0"/>
                <a:ea typeface="Open Sans" panose="020B0606030504020204" pitchFamily="34" charset="0"/>
                <a:cs typeface="Arial" panose="020B0604020202020204" pitchFamily="34" charset="0"/>
              </a:rPr>
              <a:t> of those who have been more academically social (Hybrid) is slightly better than those who have been in isolation (Remote).</a:t>
            </a:r>
          </a:p>
          <a:p>
            <a:pPr algn="just"/>
            <a:endParaRPr lang="en-US" sz="3200" dirty="0">
              <a:latin typeface="Arial" panose="020B0604020202020204" pitchFamily="34" charset="0"/>
              <a:ea typeface="Open Sans" panose="020B0606030504020204" pitchFamily="34" charset="0"/>
              <a:cs typeface="Arial" panose="020B0604020202020204" pitchFamily="34" charset="0"/>
            </a:endParaRPr>
          </a:p>
          <a:p>
            <a:pPr marL="342900" indent="-342900" algn="just">
              <a:buFont typeface="Arial" panose="020B0604020202020204" pitchFamily="34" charset="0"/>
              <a:buChar char="•"/>
            </a:pPr>
            <a:r>
              <a:rPr lang="en-US" sz="3200" dirty="0">
                <a:latin typeface="Arial" panose="020B0604020202020204" pitchFamily="34" charset="0"/>
                <a:ea typeface="Open Sans" panose="020B0606030504020204" pitchFamily="34" charset="0"/>
                <a:cs typeface="Arial" panose="020B0604020202020204" pitchFamily="34" charset="0"/>
              </a:rPr>
              <a:t>In addition, those attending school in a form of a hybrid manner also had a higher number of family members living in their household.</a:t>
            </a:r>
          </a:p>
          <a:p>
            <a:pPr marL="800100" lvl="1" indent="-342900" algn="just">
              <a:buFont typeface="Arial" panose="020B0604020202020204" pitchFamily="34" charset="0"/>
              <a:buChar char="•"/>
            </a:pPr>
            <a:r>
              <a:rPr lang="en-US" sz="3200" dirty="0">
                <a:latin typeface="Arial" panose="020B0604020202020204" pitchFamily="34" charset="0"/>
                <a:ea typeface="Open Sans" panose="020B0606030504020204" pitchFamily="34" charset="0"/>
                <a:cs typeface="Arial" panose="020B0604020202020204" pitchFamily="34" charset="0"/>
              </a:rPr>
              <a:t>Therefore, they were more socially stimulated than the other two groups regarding physical interaction.</a:t>
            </a:r>
          </a:p>
          <a:p>
            <a:pPr lvl="1" algn="just"/>
            <a:endParaRPr lang="en-US" sz="3200" dirty="0">
              <a:latin typeface="Arial" panose="020B0604020202020204" pitchFamily="34" charset="0"/>
              <a:ea typeface="Open Sans" panose="020B0606030504020204" pitchFamily="34" charset="0"/>
              <a:cs typeface="Arial" panose="020B0604020202020204" pitchFamily="34" charset="0"/>
            </a:endParaRPr>
          </a:p>
          <a:p>
            <a:pPr marL="342900" indent="-342900" algn="just">
              <a:buFont typeface="Arial" panose="020B0604020202020204" pitchFamily="34" charset="0"/>
              <a:buChar char="•"/>
            </a:pPr>
            <a:r>
              <a:rPr lang="en-US" sz="3200" dirty="0">
                <a:latin typeface="Arial" panose="020B0604020202020204" pitchFamily="34" charset="0"/>
                <a:ea typeface="Open Sans" panose="020B0606030504020204" pitchFamily="34" charset="0"/>
                <a:cs typeface="Arial" panose="020B0604020202020204" pitchFamily="34" charset="0"/>
              </a:rPr>
              <a:t>Future studies will focus on obtaining subjects who were solely on campus (Physical) to improve this comparison.</a:t>
            </a:r>
          </a:p>
          <a:p>
            <a:pPr lvl="1" algn="just"/>
            <a:endParaRPr lang="en-US" sz="3200" dirty="0">
              <a:latin typeface="Arial" panose="020B0604020202020204" pitchFamily="34" charset="0"/>
              <a:ea typeface="Open Sans" panose="020B0606030504020204" pitchFamily="34" charset="0"/>
              <a:cs typeface="Arial" panose="020B0604020202020204" pitchFamily="34" charset="0"/>
            </a:endParaRPr>
          </a:p>
          <a:p>
            <a:pPr marL="342900" indent="-342900" algn="just">
              <a:buFont typeface="Arial" panose="020B0604020202020204" pitchFamily="34" charset="0"/>
              <a:buChar char="•"/>
            </a:pPr>
            <a:r>
              <a:rPr lang="en-US" sz="3200" dirty="0">
                <a:latin typeface="Arial" panose="020B0604020202020204" pitchFamily="34" charset="0"/>
                <a:ea typeface="Open Sans" panose="020B0606030504020204" pitchFamily="34" charset="0"/>
                <a:cs typeface="Arial" panose="020B0604020202020204" pitchFamily="34" charset="0"/>
              </a:rPr>
              <a:t>Correlations conducted within this study did not suggest a strong prediction between non-academic social aspects of isolation and cognitive performance, however more subjects would be needed in future work. </a:t>
            </a:r>
          </a:p>
          <a:p>
            <a:pPr marL="342900" indent="-342900" algn="just">
              <a:buFont typeface="Arial" panose="020B0604020202020204" pitchFamily="34" charset="0"/>
              <a:buChar char="•"/>
            </a:pPr>
            <a:endParaRPr lang="en-US" sz="3200" dirty="0">
              <a:latin typeface="Arial" panose="020B0604020202020204" pitchFamily="34" charset="0"/>
              <a:ea typeface="Open Sans" panose="020B0606030504020204" pitchFamily="34" charset="0"/>
              <a:cs typeface="Arial" panose="020B0604020202020204" pitchFamily="34" charset="0"/>
            </a:endParaRPr>
          </a:p>
          <a:p>
            <a:pPr marL="342900" indent="-342900" algn="just">
              <a:buFont typeface="Arial" panose="020B0604020202020204" pitchFamily="34" charset="0"/>
              <a:buChar char="•"/>
            </a:pPr>
            <a:r>
              <a:rPr lang="en-US" sz="3200" dirty="0">
                <a:latin typeface="Arial" panose="020B0604020202020204" pitchFamily="34" charset="0"/>
                <a:ea typeface="Open Sans" panose="020B0606030504020204" pitchFamily="34" charset="0"/>
                <a:cs typeface="Arial" panose="020B0604020202020204" pitchFamily="34" charset="0"/>
              </a:rPr>
              <a:t>This study will serve as a steppingstone for further research that will be done to solidify the results presented here.</a:t>
            </a:r>
          </a:p>
        </p:txBody>
      </p:sp>
      <p:sp>
        <p:nvSpPr>
          <p:cNvPr id="287" name="TextBox 286">
            <a:extLst>
              <a:ext uri="{FF2B5EF4-FFF2-40B4-BE49-F238E27FC236}">
                <a16:creationId xmlns:a16="http://schemas.microsoft.com/office/drawing/2014/main" id="{2C6E9F3E-3183-4639-8BD4-4D30DDD1A58D}"/>
              </a:ext>
            </a:extLst>
          </p:cNvPr>
          <p:cNvSpPr txBox="1"/>
          <p:nvPr/>
        </p:nvSpPr>
        <p:spPr>
          <a:xfrm>
            <a:off x="33504007" y="26634543"/>
            <a:ext cx="9857035" cy="3416320"/>
          </a:xfrm>
          <a:prstGeom prst="rect">
            <a:avLst/>
          </a:prstGeom>
          <a:noFill/>
        </p:spPr>
        <p:txBody>
          <a:bodyPr wrap="square" rtlCol="0">
            <a:spAutoFit/>
          </a:bodyPr>
          <a:lstStyle>
            <a:defPPr>
              <a:defRPr kern="1200" smtId="4294967295"/>
            </a:defPPr>
          </a:lstStyle>
          <a:p>
            <a:pPr marL="457200" indent="-457200">
              <a:buFont typeface="+mj-lt"/>
              <a:buAutoNum type="arabicPeriod"/>
            </a:pPr>
            <a:r>
              <a:rPr lang="en-US" sz="2400" b="1" dirty="0"/>
              <a:t>Hawkley, Louise C., and John P. Capitanio</a:t>
            </a:r>
            <a:r>
              <a:rPr lang="en-US" sz="2400" dirty="0"/>
              <a:t>. "Perceived Social Isolation, Evolutionary Fitness And Health Outcomes: A Lifespan Approach". </a:t>
            </a:r>
            <a:r>
              <a:rPr lang="en-US" sz="2400" i="1" dirty="0"/>
              <a:t>Philosophical Transactions Of The Royal Society B: Biological Sciences</a:t>
            </a:r>
            <a:r>
              <a:rPr lang="en-US" sz="2400" dirty="0"/>
              <a:t>, vol 370, no. 1669, 2015, p. 20140114. </a:t>
            </a:r>
            <a:r>
              <a:rPr lang="en-US" sz="2400" i="1" dirty="0"/>
              <a:t>The Royal Society</a:t>
            </a:r>
            <a:r>
              <a:rPr lang="en-US" sz="2400" dirty="0"/>
              <a:t>, doi:10.1098/rstb.2014.0114. Accessed 4 Oct 2020.</a:t>
            </a:r>
          </a:p>
          <a:p>
            <a:pPr marL="457200" indent="-457200">
              <a:buFont typeface="+mj-lt"/>
              <a:buAutoNum type="arabicPeriod"/>
            </a:pPr>
            <a:r>
              <a:rPr lang="en-US" sz="2400" b="1" dirty="0"/>
              <a:t>Pietrabissa, Giada, and Susan G. Simpson</a:t>
            </a:r>
            <a:r>
              <a:rPr lang="en-US" sz="2400" dirty="0"/>
              <a:t>. "Psychological Consequences Of Social Isolation During COVID-19 Outbreak". </a:t>
            </a:r>
            <a:r>
              <a:rPr lang="en-US" sz="2400" i="1" dirty="0"/>
              <a:t>Frontiers In Psychology</a:t>
            </a:r>
            <a:r>
              <a:rPr lang="en-US" sz="2400" dirty="0"/>
              <a:t>, vol 11, 2020. </a:t>
            </a:r>
            <a:r>
              <a:rPr lang="en-US" sz="2400" i="1" dirty="0"/>
              <a:t>Frontiers Media SA</a:t>
            </a:r>
            <a:r>
              <a:rPr lang="en-US" sz="2400" dirty="0"/>
              <a:t>, doi:10.3389/fpsyg.2020.02201. Accessed 4 Oct 2020.  </a:t>
            </a:r>
            <a:endParaRPr lang="en-US" sz="2400" dirty="0">
              <a:effectLst/>
            </a:endParaRPr>
          </a:p>
        </p:txBody>
      </p:sp>
      <p:pic>
        <p:nvPicPr>
          <p:cNvPr id="1030" name="Picture 6" descr="Beta Beta Beta - Biology | Augsburg University">
            <a:extLst>
              <a:ext uri="{FF2B5EF4-FFF2-40B4-BE49-F238E27FC236}">
                <a16:creationId xmlns:a16="http://schemas.microsoft.com/office/drawing/2014/main" id="{BAF17398-4282-AA4F-ADD9-7957BC4F4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597" y="2027641"/>
            <a:ext cx="2406300" cy="3545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991EBC-3497-C647-A9EC-B0131A7FA002}"/>
              </a:ext>
            </a:extLst>
          </p:cNvPr>
          <p:cNvPicPr>
            <a:picLocks noChangeAspect="1"/>
          </p:cNvPicPr>
          <p:nvPr/>
        </p:nvPicPr>
        <p:blipFill>
          <a:blip r:embed="rId4"/>
          <a:stretch>
            <a:fillRect/>
          </a:stretch>
        </p:blipFill>
        <p:spPr>
          <a:xfrm>
            <a:off x="611217" y="1920064"/>
            <a:ext cx="3853669" cy="3545376"/>
          </a:xfrm>
          <a:prstGeom prst="rect">
            <a:avLst/>
          </a:prstGeom>
        </p:spPr>
      </p:pic>
      <p:sp>
        <p:nvSpPr>
          <p:cNvPr id="5" name="TextBox 4">
            <a:extLst>
              <a:ext uri="{FF2B5EF4-FFF2-40B4-BE49-F238E27FC236}">
                <a16:creationId xmlns:a16="http://schemas.microsoft.com/office/drawing/2014/main" id="{5AA5A46A-84DF-D943-AF10-E34FE3C08A00}"/>
              </a:ext>
            </a:extLst>
          </p:cNvPr>
          <p:cNvSpPr txBox="1"/>
          <p:nvPr/>
        </p:nvSpPr>
        <p:spPr>
          <a:xfrm>
            <a:off x="36616341" y="6040998"/>
            <a:ext cx="8444753" cy="646331"/>
          </a:xfrm>
          <a:prstGeom prst="rect">
            <a:avLst/>
          </a:prstGeom>
          <a:noFill/>
        </p:spPr>
        <p:txBody>
          <a:bodyPr wrap="square" rtlCol="0">
            <a:spAutoFit/>
          </a:bodyPr>
          <a:lstStyle/>
          <a:p>
            <a:r>
              <a:rPr lang="en-US" sz="3600" dirty="0">
                <a:solidFill>
                  <a:schemeClr val="bg1"/>
                </a:solidFill>
              </a:rPr>
              <a:t>KatarinaRae.Ladaga1@dc.edu</a:t>
            </a:r>
          </a:p>
        </p:txBody>
      </p:sp>
      <p:sp>
        <p:nvSpPr>
          <p:cNvPr id="34" name="Rectangle 5">
            <a:extLst>
              <a:ext uri="{FF2B5EF4-FFF2-40B4-BE49-F238E27FC236}">
                <a16:creationId xmlns:a16="http://schemas.microsoft.com/office/drawing/2014/main" id="{392D3403-C2AA-6D4F-A626-AF1EE7F734E9}"/>
              </a:ext>
            </a:extLst>
          </p:cNvPr>
          <p:cNvSpPr>
            <a:spLocks noChangeArrowheads="1"/>
          </p:cNvSpPr>
          <p:nvPr/>
        </p:nvSpPr>
        <p:spPr bwMode="auto">
          <a:xfrm>
            <a:off x="11578005" y="7881242"/>
            <a:ext cx="10058410" cy="784225"/>
          </a:xfrm>
          <a:prstGeom prst="rect">
            <a:avLst/>
          </a:prstGeom>
          <a:solidFill>
            <a:srgbClr val="1482A5"/>
          </a:solidFill>
          <a:ln>
            <a:noFill/>
          </a:ln>
          <a:effectLst/>
        </p:spPr>
        <p:txBody>
          <a:bodyPr wrap="none" lIns="274320" tIns="68580" rIns="274320" bIns="68580" anchor="ctr"/>
          <a:lstStyle>
            <a:defPPr>
              <a:defRPr kern="1200" smtId="4294967295"/>
            </a:defPPr>
          </a:lstStyle>
          <a:p>
            <a:pPr defTabSz="4703763"/>
            <a:r>
              <a:rPr lang="en-US" sz="3600">
                <a:solidFill>
                  <a:schemeClr val="bg1"/>
                </a:solidFill>
                <a:latin typeface="Amaranth" panose="02000503050000020004" pitchFamily="2" charset="0"/>
              </a:rPr>
              <a:t>Results</a:t>
            </a:r>
          </a:p>
        </p:txBody>
      </p:sp>
      <p:pic>
        <p:nvPicPr>
          <p:cNvPr id="6" name="Picture 5" descr="Chart, pie chart&#10;&#10;Description automatically generated">
            <a:extLst>
              <a:ext uri="{FF2B5EF4-FFF2-40B4-BE49-F238E27FC236}">
                <a16:creationId xmlns:a16="http://schemas.microsoft.com/office/drawing/2014/main" id="{1F5E8929-A39D-414C-9F3B-902DAA38E8F3}"/>
              </a:ext>
            </a:extLst>
          </p:cNvPr>
          <p:cNvPicPr>
            <a:picLocks noChangeAspect="1"/>
          </p:cNvPicPr>
          <p:nvPr/>
        </p:nvPicPr>
        <p:blipFill rotWithShape="1">
          <a:blip r:embed="rId5">
            <a:extLst>
              <a:ext uri="{28A0092B-C50C-407E-A947-70E740481C1C}">
                <a14:useLocalDpi xmlns:a14="http://schemas.microsoft.com/office/drawing/2010/main" val="0"/>
              </a:ext>
            </a:extLst>
          </a:blip>
          <a:srcRect b="557"/>
          <a:stretch/>
        </p:blipFill>
        <p:spPr>
          <a:xfrm>
            <a:off x="17423174" y="12659740"/>
            <a:ext cx="4212907" cy="2519462"/>
          </a:xfrm>
          <a:prstGeom prst="rect">
            <a:avLst/>
          </a:prstGeom>
        </p:spPr>
      </p:pic>
      <p:pic>
        <p:nvPicPr>
          <p:cNvPr id="13" name="Picture 12">
            <a:extLst>
              <a:ext uri="{FF2B5EF4-FFF2-40B4-BE49-F238E27FC236}">
                <a16:creationId xmlns:a16="http://schemas.microsoft.com/office/drawing/2014/main" id="{0CB815FC-236F-974B-A2AF-DE59125EFA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6338" y="12541439"/>
            <a:ext cx="4151827" cy="2509553"/>
          </a:xfrm>
          <a:prstGeom prst="rect">
            <a:avLst/>
          </a:prstGeom>
        </p:spPr>
      </p:pic>
      <p:pic>
        <p:nvPicPr>
          <p:cNvPr id="15" name="Picture 14" descr="Chart, pie chart&#10;&#10;Description automatically generated">
            <a:extLst>
              <a:ext uri="{FF2B5EF4-FFF2-40B4-BE49-F238E27FC236}">
                <a16:creationId xmlns:a16="http://schemas.microsoft.com/office/drawing/2014/main" id="{6DFAC410-0A0D-EA46-8DCE-9433EF7B11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4444" y="9645698"/>
            <a:ext cx="4151826" cy="2473769"/>
          </a:xfrm>
          <a:prstGeom prst="rect">
            <a:avLst/>
          </a:prstGeom>
        </p:spPr>
      </p:pic>
      <p:pic>
        <p:nvPicPr>
          <p:cNvPr id="7" name="Picture 6" descr="Chart, bar chart&#10;&#10;Description automatically generated">
            <a:extLst>
              <a:ext uri="{FF2B5EF4-FFF2-40B4-BE49-F238E27FC236}">
                <a16:creationId xmlns:a16="http://schemas.microsoft.com/office/drawing/2014/main" id="{6CF2365A-7BA6-2A4F-8D06-1008590E6F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4219" y="18684019"/>
            <a:ext cx="5418421" cy="3242885"/>
          </a:xfrm>
          <a:prstGeom prst="rect">
            <a:avLst/>
          </a:prstGeom>
        </p:spPr>
      </p:pic>
      <p:pic>
        <p:nvPicPr>
          <p:cNvPr id="9" name="Picture 8" descr="Chart, bar chart&#10;&#10;Description automatically generated">
            <a:extLst>
              <a:ext uri="{FF2B5EF4-FFF2-40B4-BE49-F238E27FC236}">
                <a16:creationId xmlns:a16="http://schemas.microsoft.com/office/drawing/2014/main" id="{27F73D89-D7A1-964D-A311-52DCB61143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219" y="22582325"/>
            <a:ext cx="5426156" cy="3242886"/>
          </a:xfrm>
          <a:prstGeom prst="rect">
            <a:avLst/>
          </a:prstGeom>
        </p:spPr>
      </p:pic>
      <p:pic>
        <p:nvPicPr>
          <p:cNvPr id="12" name="Picture 11" descr="Chart, box and whisker chart&#10;&#10;Description automatically generated">
            <a:extLst>
              <a:ext uri="{FF2B5EF4-FFF2-40B4-BE49-F238E27FC236}">
                <a16:creationId xmlns:a16="http://schemas.microsoft.com/office/drawing/2014/main" id="{57F5F310-2C3F-D048-B740-F39D8B6209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44219" y="26454962"/>
            <a:ext cx="5426155" cy="3278302"/>
          </a:xfrm>
          <a:prstGeom prst="rect">
            <a:avLst/>
          </a:prstGeom>
        </p:spPr>
      </p:pic>
      <p:pic>
        <p:nvPicPr>
          <p:cNvPr id="20" name="Picture 19" descr="Chart, scatter chart&#10;&#10;Description automatically generated">
            <a:extLst>
              <a:ext uri="{FF2B5EF4-FFF2-40B4-BE49-F238E27FC236}">
                <a16:creationId xmlns:a16="http://schemas.microsoft.com/office/drawing/2014/main" id="{89AC52C7-1E2E-834F-A375-0D29E2C3FF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24504" y="16045448"/>
            <a:ext cx="4814451" cy="3263609"/>
          </a:xfrm>
          <a:prstGeom prst="rect">
            <a:avLst/>
          </a:prstGeom>
        </p:spPr>
      </p:pic>
      <p:pic>
        <p:nvPicPr>
          <p:cNvPr id="23" name="Picture 22" descr="Chart, scatter chart&#10;&#10;Description automatically generated">
            <a:extLst>
              <a:ext uri="{FF2B5EF4-FFF2-40B4-BE49-F238E27FC236}">
                <a16:creationId xmlns:a16="http://schemas.microsoft.com/office/drawing/2014/main" id="{86E9C7BE-E4F8-9847-9A48-9E1CB73B95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24504" y="12539807"/>
            <a:ext cx="4814451" cy="3263610"/>
          </a:xfrm>
          <a:prstGeom prst="rect">
            <a:avLst/>
          </a:prstGeom>
        </p:spPr>
      </p:pic>
      <p:pic>
        <p:nvPicPr>
          <p:cNvPr id="25" name="Picture 24" descr="Chart, scatter chart&#10;&#10;Description automatically generated">
            <a:extLst>
              <a:ext uri="{FF2B5EF4-FFF2-40B4-BE49-F238E27FC236}">
                <a16:creationId xmlns:a16="http://schemas.microsoft.com/office/drawing/2014/main" id="{DBE047E4-276C-104F-B9C3-16DB264153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24503" y="23109634"/>
            <a:ext cx="4814452" cy="3263611"/>
          </a:xfrm>
          <a:prstGeom prst="rect">
            <a:avLst/>
          </a:prstGeom>
        </p:spPr>
      </p:pic>
      <p:pic>
        <p:nvPicPr>
          <p:cNvPr id="27" name="Picture 26" descr="Chart, scatter chart&#10;&#10;Description automatically generated">
            <a:extLst>
              <a:ext uri="{FF2B5EF4-FFF2-40B4-BE49-F238E27FC236}">
                <a16:creationId xmlns:a16="http://schemas.microsoft.com/office/drawing/2014/main" id="{88AECED9-991C-DC4B-AE16-65EE5833ED7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424506" y="9029319"/>
            <a:ext cx="4814451" cy="3263610"/>
          </a:xfrm>
          <a:prstGeom prst="rect">
            <a:avLst/>
          </a:prstGeom>
        </p:spPr>
      </p:pic>
      <p:pic>
        <p:nvPicPr>
          <p:cNvPr id="29" name="Picture 28" descr="Chart, scatter chart&#10;&#10;Description automatically generated">
            <a:extLst>
              <a:ext uri="{FF2B5EF4-FFF2-40B4-BE49-F238E27FC236}">
                <a16:creationId xmlns:a16="http://schemas.microsoft.com/office/drawing/2014/main" id="{67E9C2C2-F3E1-5F48-A82B-3B5C2A52D5D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24504" y="19575015"/>
            <a:ext cx="4814451" cy="3263610"/>
          </a:xfrm>
          <a:prstGeom prst="rect">
            <a:avLst/>
          </a:prstGeom>
        </p:spPr>
      </p:pic>
      <p:sp>
        <p:nvSpPr>
          <p:cNvPr id="35" name="Rectangle 34">
            <a:extLst>
              <a:ext uri="{FF2B5EF4-FFF2-40B4-BE49-F238E27FC236}">
                <a16:creationId xmlns:a16="http://schemas.microsoft.com/office/drawing/2014/main" id="{FA3D805B-02AB-B04C-87ED-5D801DA0CE27}"/>
              </a:ext>
            </a:extLst>
          </p:cNvPr>
          <p:cNvSpPr/>
          <p:nvPr/>
        </p:nvSpPr>
        <p:spPr>
          <a:xfrm>
            <a:off x="27803952" y="12499792"/>
            <a:ext cx="4708321" cy="2985433"/>
          </a:xfrm>
          <a:prstGeom prst="rect">
            <a:avLst/>
          </a:prstGeom>
        </p:spPr>
        <p:txBody>
          <a:bodyPr wrap="square">
            <a:spAutoFit/>
          </a:bodyPr>
          <a:lstStyle/>
          <a:p>
            <a:pPr algn="just"/>
            <a:r>
              <a:rPr lang="en-US" sz="2000" b="1" i="1" u="sng" dirty="0"/>
              <a:t>Figure 3b</a:t>
            </a:r>
            <a:r>
              <a:rPr lang="en-US" sz="2000" dirty="0"/>
              <a:t>. </a:t>
            </a:r>
            <a:r>
              <a:rPr lang="en-US" sz="2200" i="1" dirty="0"/>
              <a:t>Does the participant’s mood predict informational processing accuracy? (1 being the best &amp; 10 being the worst)</a:t>
            </a:r>
          </a:p>
          <a:p>
            <a:pPr algn="just"/>
            <a:endParaRPr lang="en-US" sz="2000" dirty="0"/>
          </a:p>
          <a:p>
            <a:pPr algn="just"/>
            <a:r>
              <a:rPr lang="en-US" sz="2000" dirty="0"/>
              <a:t>A Linear Regression Model of Accuracy vs. Quantified Mood Scale. </a:t>
            </a:r>
            <a:r>
              <a:rPr lang="en-US" sz="2000" b="1" dirty="0"/>
              <a:t>A Pearson correlation coefficient of -.25 proved to indicate a weak correlation. </a:t>
            </a:r>
            <a:endParaRPr lang="en-US" sz="2000" dirty="0"/>
          </a:p>
        </p:txBody>
      </p:sp>
      <p:sp>
        <p:nvSpPr>
          <p:cNvPr id="40" name="TextBox 39">
            <a:extLst>
              <a:ext uri="{FF2B5EF4-FFF2-40B4-BE49-F238E27FC236}">
                <a16:creationId xmlns:a16="http://schemas.microsoft.com/office/drawing/2014/main" id="{069C64AD-4BB3-5A43-A14E-B562BA387747}"/>
              </a:ext>
            </a:extLst>
          </p:cNvPr>
          <p:cNvSpPr txBox="1"/>
          <p:nvPr/>
        </p:nvSpPr>
        <p:spPr>
          <a:xfrm>
            <a:off x="22420778" y="28781007"/>
            <a:ext cx="10058400" cy="2123658"/>
          </a:xfrm>
          <a:prstGeom prst="rect">
            <a:avLst/>
          </a:prstGeom>
          <a:noFill/>
        </p:spPr>
        <p:txBody>
          <a:bodyPr wrap="square" rtlCol="0">
            <a:spAutoFit/>
          </a:bodyPr>
          <a:lstStyle/>
          <a:p>
            <a:pPr algn="just"/>
            <a:r>
              <a:rPr lang="en-US" sz="2200" b="1" dirty="0">
                <a:latin typeface="Arial" panose="020B0604020202020204" pitchFamily="34" charset="0"/>
                <a:ea typeface="Open Sans" panose="020B0606030504020204" pitchFamily="34" charset="0"/>
                <a:cs typeface="Arial" panose="020B0604020202020204" pitchFamily="34" charset="0"/>
              </a:rPr>
              <a:t>Other Findings:</a:t>
            </a:r>
          </a:p>
          <a:p>
            <a:pPr marL="342900" indent="-342900" algn="just">
              <a:buFont typeface="Arial" panose="020B0604020202020204" pitchFamily="34" charset="0"/>
              <a:buChar char="•"/>
            </a:pPr>
            <a:r>
              <a:rPr lang="en-US" sz="2200" dirty="0">
                <a:latin typeface="Arial" panose="020B0604020202020204" pitchFamily="34" charset="0"/>
                <a:ea typeface="Open Sans" panose="020B0606030504020204" pitchFamily="34" charset="0"/>
                <a:cs typeface="Arial" panose="020B0604020202020204" pitchFamily="34" charset="0"/>
              </a:rPr>
              <a:t>Survey questions also investigated the impacts of social distancing on sleep and eating habits, as well as overall mental and physical health.</a:t>
            </a:r>
          </a:p>
          <a:p>
            <a:pPr marL="800100" lvl="1" indent="-342900" algn="just">
              <a:buFont typeface="Arial" panose="020B0604020202020204" pitchFamily="34" charset="0"/>
              <a:buChar char="•"/>
            </a:pPr>
            <a:r>
              <a:rPr lang="en-US" sz="2200" dirty="0">
                <a:latin typeface="Arial" panose="020B0604020202020204" pitchFamily="34" charset="0"/>
                <a:ea typeface="Open Sans" panose="020B0606030504020204" pitchFamily="34" charset="0"/>
                <a:cs typeface="Arial" panose="020B0604020202020204" pitchFamily="34" charset="0"/>
              </a:rPr>
              <a:t>These results indicate participants’ experience of </a:t>
            </a:r>
            <a:r>
              <a:rPr lang="en-US" sz="2200" u="sng" dirty="0">
                <a:latin typeface="Arial" panose="020B0604020202020204" pitchFamily="34" charset="0"/>
                <a:ea typeface="Open Sans" panose="020B0606030504020204" pitchFamily="34" charset="0"/>
                <a:cs typeface="Arial" panose="020B0604020202020204" pitchFamily="34" charset="0"/>
              </a:rPr>
              <a:t>inconsistent sleep patterns</a:t>
            </a:r>
            <a:r>
              <a:rPr lang="en-US" sz="2200" dirty="0">
                <a:latin typeface="Arial" panose="020B0604020202020204" pitchFamily="34" charset="0"/>
                <a:ea typeface="Open Sans" panose="020B0606030504020204" pitchFamily="34" charset="0"/>
                <a:cs typeface="Arial" panose="020B0604020202020204" pitchFamily="34" charset="0"/>
              </a:rPr>
              <a:t>, </a:t>
            </a:r>
            <a:r>
              <a:rPr lang="en-US" sz="2200" u="sng" dirty="0">
                <a:latin typeface="Arial" panose="020B0604020202020204" pitchFamily="34" charset="0"/>
                <a:ea typeface="Open Sans" panose="020B0606030504020204" pitchFamily="34" charset="0"/>
                <a:cs typeface="Arial" panose="020B0604020202020204" pitchFamily="34" charset="0"/>
              </a:rPr>
              <a:t>less frequent and unhealthy eating</a:t>
            </a:r>
            <a:r>
              <a:rPr lang="en-US" sz="2200" dirty="0">
                <a:latin typeface="Arial" panose="020B0604020202020204" pitchFamily="34" charset="0"/>
                <a:ea typeface="Open Sans" panose="020B0606030504020204" pitchFamily="34" charset="0"/>
                <a:cs typeface="Arial" panose="020B0604020202020204" pitchFamily="34" charset="0"/>
              </a:rPr>
              <a:t>, in addition to a </a:t>
            </a:r>
            <a:r>
              <a:rPr lang="en-US" sz="2200" u="sng" dirty="0">
                <a:latin typeface="Arial" panose="020B0604020202020204" pitchFamily="34" charset="0"/>
                <a:ea typeface="Open Sans" panose="020B0606030504020204" pitchFamily="34" charset="0"/>
                <a:cs typeface="Arial" panose="020B0604020202020204" pitchFamily="34" charset="0"/>
              </a:rPr>
              <a:t>decrease in mood.</a:t>
            </a:r>
          </a:p>
        </p:txBody>
      </p:sp>
      <p:sp>
        <p:nvSpPr>
          <p:cNvPr id="41" name="Rectangle 40">
            <a:extLst>
              <a:ext uri="{FF2B5EF4-FFF2-40B4-BE49-F238E27FC236}">
                <a16:creationId xmlns:a16="http://schemas.microsoft.com/office/drawing/2014/main" id="{252C16FD-5CD6-9F48-B5C0-2979E69A1894}"/>
              </a:ext>
            </a:extLst>
          </p:cNvPr>
          <p:cNvSpPr/>
          <p:nvPr/>
        </p:nvSpPr>
        <p:spPr>
          <a:xfrm>
            <a:off x="27803954" y="16040396"/>
            <a:ext cx="4708319" cy="2954655"/>
          </a:xfrm>
          <a:prstGeom prst="rect">
            <a:avLst/>
          </a:prstGeom>
        </p:spPr>
        <p:txBody>
          <a:bodyPr wrap="square">
            <a:spAutoFit/>
          </a:bodyPr>
          <a:lstStyle/>
          <a:p>
            <a:pPr algn="just"/>
            <a:r>
              <a:rPr lang="en-US" sz="2000" b="1" i="1" u="sng" dirty="0"/>
              <a:t>Figure 3c</a:t>
            </a:r>
            <a:r>
              <a:rPr lang="en-US" sz="2000" dirty="0"/>
              <a:t>. </a:t>
            </a:r>
            <a:r>
              <a:rPr lang="en-US" sz="2200" i="1" dirty="0"/>
              <a:t>Does daily social media usage predict informational processing accuracy?</a:t>
            </a:r>
          </a:p>
          <a:p>
            <a:pPr algn="just"/>
            <a:endParaRPr lang="en-US" sz="2000" dirty="0"/>
          </a:p>
          <a:p>
            <a:pPr algn="just"/>
            <a:r>
              <a:rPr lang="en-US" sz="2000" dirty="0"/>
              <a:t>A Linear Regression Model of Accuracy vs. Average Time Spent on Social Media. </a:t>
            </a:r>
            <a:r>
              <a:rPr lang="en-US" sz="2000" b="1" dirty="0"/>
              <a:t>A Pearson correlation coefficient of .21 proved to indicate a weak correlation.</a:t>
            </a:r>
          </a:p>
        </p:txBody>
      </p:sp>
      <p:sp>
        <p:nvSpPr>
          <p:cNvPr id="43" name="TextBox 42">
            <a:extLst>
              <a:ext uri="{FF2B5EF4-FFF2-40B4-BE49-F238E27FC236}">
                <a16:creationId xmlns:a16="http://schemas.microsoft.com/office/drawing/2014/main" id="{CFC549F0-F901-AE4C-B2AA-25C315C273F0}"/>
              </a:ext>
            </a:extLst>
          </p:cNvPr>
          <p:cNvSpPr txBox="1"/>
          <p:nvPr/>
        </p:nvSpPr>
        <p:spPr>
          <a:xfrm>
            <a:off x="27767134" y="19575015"/>
            <a:ext cx="4708320" cy="2954655"/>
          </a:xfrm>
          <a:prstGeom prst="rect">
            <a:avLst/>
          </a:prstGeom>
          <a:noFill/>
        </p:spPr>
        <p:txBody>
          <a:bodyPr wrap="square" rtlCol="0">
            <a:spAutoFit/>
          </a:bodyPr>
          <a:lstStyle/>
          <a:p>
            <a:pPr algn="just"/>
            <a:r>
              <a:rPr lang="en-US" sz="2000" b="1" i="1" u="sng" dirty="0"/>
              <a:t>Figure 3d</a:t>
            </a:r>
            <a:r>
              <a:rPr lang="en-US" sz="2000" dirty="0"/>
              <a:t>. </a:t>
            </a:r>
            <a:r>
              <a:rPr lang="en-US" sz="2200" i="1" dirty="0"/>
              <a:t>Does number of pets in the home predict informational processing accuracy?</a:t>
            </a:r>
          </a:p>
          <a:p>
            <a:pPr algn="just"/>
            <a:endParaRPr lang="en-US" sz="2000" dirty="0"/>
          </a:p>
          <a:p>
            <a:pPr algn="just"/>
            <a:r>
              <a:rPr lang="en-US" sz="2000" dirty="0"/>
              <a:t>A Linear Regression Model of Accuracy vs. Number of Pets in Household. </a:t>
            </a:r>
            <a:r>
              <a:rPr lang="en-US" sz="2000" b="1" dirty="0"/>
              <a:t>A Pearson correlation coefficient of .16 proved to indicate a very weak correlation.</a:t>
            </a:r>
          </a:p>
        </p:txBody>
      </p:sp>
      <p:pic>
        <p:nvPicPr>
          <p:cNvPr id="45" name="Picture 44" descr="Chart, pie chart&#10;&#10;Description automatically generated">
            <a:extLst>
              <a:ext uri="{FF2B5EF4-FFF2-40B4-BE49-F238E27FC236}">
                <a16:creationId xmlns:a16="http://schemas.microsoft.com/office/drawing/2014/main" id="{B30A0F69-648F-3B46-BA0E-DA90F36D6C6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391856" y="9645698"/>
            <a:ext cx="4212907" cy="2509553"/>
          </a:xfrm>
          <a:prstGeom prst="rect">
            <a:avLst/>
          </a:prstGeom>
        </p:spPr>
      </p:pic>
      <p:sp>
        <p:nvSpPr>
          <p:cNvPr id="47" name="TextBox 46">
            <a:extLst>
              <a:ext uri="{FF2B5EF4-FFF2-40B4-BE49-F238E27FC236}">
                <a16:creationId xmlns:a16="http://schemas.microsoft.com/office/drawing/2014/main" id="{66F9755C-74CC-964F-BE84-645AA515C31A}"/>
              </a:ext>
            </a:extLst>
          </p:cNvPr>
          <p:cNvSpPr txBox="1"/>
          <p:nvPr/>
        </p:nvSpPr>
        <p:spPr>
          <a:xfrm>
            <a:off x="27800229" y="23109634"/>
            <a:ext cx="4712044" cy="2954655"/>
          </a:xfrm>
          <a:prstGeom prst="rect">
            <a:avLst/>
          </a:prstGeom>
          <a:noFill/>
        </p:spPr>
        <p:txBody>
          <a:bodyPr wrap="square" rtlCol="0">
            <a:spAutoFit/>
          </a:bodyPr>
          <a:lstStyle/>
          <a:p>
            <a:pPr algn="just"/>
            <a:r>
              <a:rPr lang="en-US" sz="2000" b="1" i="1" u="sng" dirty="0"/>
              <a:t>Figure 3e</a:t>
            </a:r>
            <a:r>
              <a:rPr lang="en-US" sz="2000" dirty="0"/>
              <a:t>. </a:t>
            </a:r>
            <a:r>
              <a:rPr lang="en-US" sz="2200" i="1" dirty="0"/>
              <a:t>Does the participant’s mood predict informational processing speed?</a:t>
            </a:r>
          </a:p>
          <a:p>
            <a:pPr algn="just"/>
            <a:endParaRPr lang="en-US" sz="2000" dirty="0"/>
          </a:p>
          <a:p>
            <a:pPr algn="just"/>
            <a:r>
              <a:rPr lang="en-US" sz="2000" dirty="0"/>
              <a:t>A Linear Regression Model of Speed vs. Time Spent on Social Media Daily. </a:t>
            </a:r>
            <a:r>
              <a:rPr lang="en-US" sz="2000" b="1" dirty="0"/>
              <a:t>A Pearson correlation coefficient of      -.10 proved to indicate a very weak correlation. </a:t>
            </a:r>
          </a:p>
        </p:txBody>
      </p:sp>
      <p:sp>
        <p:nvSpPr>
          <p:cNvPr id="48" name="TextBox 47">
            <a:extLst>
              <a:ext uri="{FF2B5EF4-FFF2-40B4-BE49-F238E27FC236}">
                <a16:creationId xmlns:a16="http://schemas.microsoft.com/office/drawing/2014/main" id="{EA7DB5EF-3281-4B45-B0FA-4E62C6437196}"/>
              </a:ext>
            </a:extLst>
          </p:cNvPr>
          <p:cNvSpPr txBox="1"/>
          <p:nvPr/>
        </p:nvSpPr>
        <p:spPr>
          <a:xfrm>
            <a:off x="17086117" y="18684019"/>
            <a:ext cx="4549964" cy="2793072"/>
          </a:xfrm>
          <a:prstGeom prst="rect">
            <a:avLst/>
          </a:prstGeom>
          <a:noFill/>
        </p:spPr>
        <p:txBody>
          <a:bodyPr wrap="square" rtlCol="0">
            <a:spAutoFit/>
          </a:bodyPr>
          <a:lstStyle/>
          <a:p>
            <a:pPr algn="just"/>
            <a:r>
              <a:rPr lang="en-US" sz="1950" dirty="0">
                <a:latin typeface="Arial" panose="020B0604020202020204" pitchFamily="34" charset="0"/>
                <a:ea typeface="Open Sans" panose="020B0606030504020204" pitchFamily="34" charset="0"/>
                <a:cs typeface="Arial" panose="020B0604020202020204" pitchFamily="34" charset="0"/>
              </a:rPr>
              <a:t>Working memory was assessed in Cognitive task 1. Hybrid students had an average of 8.33 +/-0.98 </a:t>
            </a:r>
            <a:r>
              <a:rPr lang="en-US" sz="1950" dirty="0" err="1">
                <a:latin typeface="Arial" panose="020B0604020202020204" pitchFamily="34" charset="0"/>
                <a:ea typeface="Open Sans" panose="020B0606030504020204" pitchFamily="34" charset="0"/>
                <a:cs typeface="Arial" panose="020B0604020202020204" pitchFamily="34" charset="0"/>
              </a:rPr>
              <a:t>st.dev</a:t>
            </a:r>
            <a:r>
              <a:rPr lang="en-US" sz="1950" dirty="0">
                <a:latin typeface="Arial" panose="020B0604020202020204" pitchFamily="34" charset="0"/>
                <a:ea typeface="Open Sans" panose="020B0606030504020204" pitchFamily="34" charset="0"/>
                <a:cs typeface="Arial" panose="020B0604020202020204" pitchFamily="34" charset="0"/>
              </a:rPr>
              <a:t>. The single physical student scored 7 digits, which was counted as the average. Remote students had an average of 8.24 +/- 1.25 </a:t>
            </a:r>
            <a:r>
              <a:rPr lang="en-US" sz="1950" dirty="0" err="1">
                <a:latin typeface="Arial" panose="020B0604020202020204" pitchFamily="34" charset="0"/>
                <a:ea typeface="Open Sans" panose="020B0606030504020204" pitchFamily="34" charset="0"/>
                <a:cs typeface="Arial" panose="020B0604020202020204" pitchFamily="34" charset="0"/>
              </a:rPr>
              <a:t>st.dev</a:t>
            </a:r>
            <a:r>
              <a:rPr lang="en-US" sz="1950" dirty="0">
                <a:latin typeface="Arial" panose="020B0604020202020204" pitchFamily="34" charset="0"/>
                <a:ea typeface="Open Sans" panose="020B0606030504020204" pitchFamily="34" charset="0"/>
                <a:cs typeface="Arial" panose="020B0604020202020204" pitchFamily="34" charset="0"/>
              </a:rPr>
              <a:t>. </a:t>
            </a:r>
            <a:r>
              <a:rPr lang="en-US" sz="1950" b="1" dirty="0">
                <a:latin typeface="Arial" panose="020B0604020202020204" pitchFamily="34" charset="0"/>
                <a:ea typeface="Open Sans" panose="020B0606030504020204" pitchFamily="34" charset="0"/>
                <a:cs typeface="Arial" panose="020B0604020202020204" pitchFamily="34" charset="0"/>
              </a:rPr>
              <a:t>The Hybrid group proved to have a slightly higher measure of working memory. </a:t>
            </a:r>
            <a:endParaRPr lang="en-US" sz="1950" b="1"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6B20FDF-D844-EF44-BD14-362CA2BA5805}"/>
              </a:ext>
            </a:extLst>
          </p:cNvPr>
          <p:cNvSpPr txBox="1"/>
          <p:nvPr/>
        </p:nvSpPr>
        <p:spPr>
          <a:xfrm>
            <a:off x="17115485" y="22582211"/>
            <a:ext cx="4518646" cy="3093154"/>
          </a:xfrm>
          <a:prstGeom prst="rect">
            <a:avLst/>
          </a:prstGeom>
          <a:noFill/>
        </p:spPr>
        <p:txBody>
          <a:bodyPr wrap="square" rtlCol="0">
            <a:spAutoFit/>
          </a:bodyPr>
          <a:lstStyle/>
          <a:p>
            <a:pPr algn="just"/>
            <a:r>
              <a:rPr lang="en-US" sz="1950" dirty="0">
                <a:latin typeface="Arial" panose="020B0604020202020204" pitchFamily="34" charset="0"/>
                <a:ea typeface="Open Sans" panose="020B0606030504020204" pitchFamily="34" charset="0"/>
                <a:cs typeface="Arial" panose="020B0604020202020204" pitchFamily="34" charset="0"/>
              </a:rPr>
              <a:t>Informational processing </a:t>
            </a:r>
            <a:r>
              <a:rPr lang="en-US" sz="1950" i="1" u="sng" dirty="0">
                <a:latin typeface="Arial" panose="020B0604020202020204" pitchFamily="34" charset="0"/>
                <a:ea typeface="Open Sans" panose="020B0606030504020204" pitchFamily="34" charset="0"/>
                <a:cs typeface="Arial" panose="020B0604020202020204" pitchFamily="34" charset="0"/>
              </a:rPr>
              <a:t>accuracy</a:t>
            </a:r>
            <a:r>
              <a:rPr lang="en-US" sz="1950" dirty="0">
                <a:latin typeface="Arial" panose="020B0604020202020204" pitchFamily="34" charset="0"/>
                <a:ea typeface="Open Sans" panose="020B0606030504020204" pitchFamily="34" charset="0"/>
                <a:cs typeface="Arial" panose="020B0604020202020204" pitchFamily="34" charset="0"/>
              </a:rPr>
              <a:t> was assessed in the PASAT test. Hybrid students scored an average of 92.7% +/- 10.62 </a:t>
            </a:r>
            <a:r>
              <a:rPr lang="en-US" sz="1950" dirty="0" err="1">
                <a:latin typeface="Arial" panose="020B0604020202020204" pitchFamily="34" charset="0"/>
                <a:ea typeface="Open Sans" panose="020B0606030504020204" pitchFamily="34" charset="0"/>
                <a:cs typeface="Arial" panose="020B0604020202020204" pitchFamily="34" charset="0"/>
              </a:rPr>
              <a:t>st.dev</a:t>
            </a:r>
            <a:r>
              <a:rPr lang="en-US" sz="1950" dirty="0">
                <a:latin typeface="Arial" panose="020B0604020202020204" pitchFamily="34" charset="0"/>
                <a:ea typeface="Open Sans" panose="020B0606030504020204" pitchFamily="34" charset="0"/>
                <a:cs typeface="Arial" panose="020B0604020202020204" pitchFamily="34" charset="0"/>
              </a:rPr>
              <a:t>. The single physical student scored an accuracy of 86.21%, which was the counted as the average. Remote students scored an average of 90.67% +/-12.05 </a:t>
            </a:r>
            <a:r>
              <a:rPr lang="en-US" sz="1950" dirty="0" err="1">
                <a:latin typeface="Arial" panose="020B0604020202020204" pitchFamily="34" charset="0"/>
                <a:ea typeface="Open Sans" panose="020B0606030504020204" pitchFamily="34" charset="0"/>
                <a:cs typeface="Arial" panose="020B0604020202020204" pitchFamily="34" charset="0"/>
              </a:rPr>
              <a:t>st.dev</a:t>
            </a:r>
            <a:r>
              <a:rPr lang="en-US" sz="1950" dirty="0">
                <a:latin typeface="Arial" panose="020B0604020202020204" pitchFamily="34" charset="0"/>
                <a:ea typeface="Open Sans" panose="020B0606030504020204" pitchFamily="34" charset="0"/>
                <a:cs typeface="Arial" panose="020B0604020202020204" pitchFamily="34" charset="0"/>
              </a:rPr>
              <a:t>. </a:t>
            </a:r>
            <a:r>
              <a:rPr lang="en-US" sz="1950" b="1" dirty="0">
                <a:latin typeface="Arial" panose="020B0604020202020204" pitchFamily="34" charset="0"/>
                <a:ea typeface="Open Sans" panose="020B0606030504020204" pitchFamily="34" charset="0"/>
                <a:cs typeface="Arial" panose="020B0604020202020204" pitchFamily="34" charset="0"/>
              </a:rPr>
              <a:t>The Hybrid group demonstrated slightly higher informational processing accuracy.</a:t>
            </a:r>
            <a:endParaRPr lang="en-US" sz="1950" dirty="0"/>
          </a:p>
        </p:txBody>
      </p:sp>
      <p:sp>
        <p:nvSpPr>
          <p:cNvPr id="54" name="TextBox 53">
            <a:extLst>
              <a:ext uri="{FF2B5EF4-FFF2-40B4-BE49-F238E27FC236}">
                <a16:creationId xmlns:a16="http://schemas.microsoft.com/office/drawing/2014/main" id="{6303C9AF-8E84-A244-AF5B-5B8E4F489C6C}"/>
              </a:ext>
            </a:extLst>
          </p:cNvPr>
          <p:cNvSpPr txBox="1"/>
          <p:nvPr/>
        </p:nvSpPr>
        <p:spPr>
          <a:xfrm>
            <a:off x="17086117" y="26454962"/>
            <a:ext cx="4518646" cy="3093154"/>
          </a:xfrm>
          <a:prstGeom prst="rect">
            <a:avLst/>
          </a:prstGeom>
          <a:noFill/>
        </p:spPr>
        <p:txBody>
          <a:bodyPr wrap="square" rtlCol="0">
            <a:spAutoFit/>
          </a:bodyPr>
          <a:lstStyle/>
          <a:p>
            <a:pPr algn="just"/>
            <a:r>
              <a:rPr lang="en-US" sz="1950" dirty="0">
                <a:latin typeface="Arial" panose="020B0604020202020204" pitchFamily="34" charset="0"/>
                <a:ea typeface="Open Sans" panose="020B0606030504020204" pitchFamily="34" charset="0"/>
                <a:cs typeface="Arial" panose="020B0604020202020204" pitchFamily="34" charset="0"/>
              </a:rPr>
              <a:t>Informational processing </a:t>
            </a:r>
            <a:r>
              <a:rPr lang="en-US" sz="1950" i="1" u="sng" dirty="0">
                <a:latin typeface="Arial" panose="020B0604020202020204" pitchFamily="34" charset="0"/>
                <a:ea typeface="Open Sans" panose="020B0606030504020204" pitchFamily="34" charset="0"/>
                <a:cs typeface="Arial" panose="020B0604020202020204" pitchFamily="34" charset="0"/>
              </a:rPr>
              <a:t>speed</a:t>
            </a:r>
            <a:r>
              <a:rPr lang="en-US" sz="1950" dirty="0">
                <a:latin typeface="Arial" panose="020B0604020202020204" pitchFamily="34" charset="0"/>
                <a:ea typeface="Open Sans" panose="020B0606030504020204" pitchFamily="34" charset="0"/>
                <a:cs typeface="Arial" panose="020B0604020202020204" pitchFamily="34" charset="0"/>
              </a:rPr>
              <a:t> was assessed in the PASAT test. Hybrid students took an average of 5.62 sec +/- 2.13 </a:t>
            </a:r>
            <a:r>
              <a:rPr lang="en-US" sz="1950" dirty="0" err="1">
                <a:latin typeface="Arial" panose="020B0604020202020204" pitchFamily="34" charset="0"/>
                <a:ea typeface="Open Sans" panose="020B0606030504020204" pitchFamily="34" charset="0"/>
                <a:cs typeface="Arial" panose="020B0604020202020204" pitchFamily="34" charset="0"/>
              </a:rPr>
              <a:t>st.dev</a:t>
            </a:r>
            <a:r>
              <a:rPr lang="en-US" sz="1950" dirty="0">
                <a:latin typeface="Arial" panose="020B0604020202020204" pitchFamily="34" charset="0"/>
                <a:ea typeface="Open Sans" panose="020B0606030504020204" pitchFamily="34" charset="0"/>
                <a:cs typeface="Arial" panose="020B0604020202020204" pitchFamily="34" charset="0"/>
              </a:rPr>
              <a:t>. The single physical student took 3.90 seconds, which was counted as the average. Remote students took an average of 5.15 sec. +/-1.34 </a:t>
            </a:r>
            <a:r>
              <a:rPr lang="en-US" sz="1950" dirty="0" err="1">
                <a:latin typeface="Arial" panose="020B0604020202020204" pitchFamily="34" charset="0"/>
                <a:ea typeface="Open Sans" panose="020B0606030504020204" pitchFamily="34" charset="0"/>
                <a:cs typeface="Arial" panose="020B0604020202020204" pitchFamily="34" charset="0"/>
              </a:rPr>
              <a:t>st.dev</a:t>
            </a:r>
            <a:r>
              <a:rPr lang="en-US" sz="1950" dirty="0">
                <a:latin typeface="Arial" panose="020B0604020202020204" pitchFamily="34" charset="0"/>
                <a:ea typeface="Open Sans" panose="020B0606030504020204" pitchFamily="34" charset="0"/>
                <a:cs typeface="Arial" panose="020B0604020202020204" pitchFamily="34" charset="0"/>
              </a:rPr>
              <a:t>. </a:t>
            </a:r>
            <a:r>
              <a:rPr lang="en-US" sz="1950" b="1" dirty="0">
                <a:latin typeface="Arial" panose="020B0604020202020204" pitchFamily="34" charset="0"/>
                <a:ea typeface="Open Sans" panose="020B0606030504020204" pitchFamily="34" charset="0"/>
                <a:cs typeface="Arial" panose="020B0604020202020204" pitchFamily="34" charset="0"/>
              </a:rPr>
              <a:t>The Remote group showed slightly higher informational processing speed. </a:t>
            </a:r>
            <a:endParaRPr lang="en-US" sz="1950"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C524E3B-4D78-7842-81F8-81CC4E7C3DDD}"/>
              </a:ext>
            </a:extLst>
          </p:cNvPr>
          <p:cNvSpPr txBox="1"/>
          <p:nvPr/>
        </p:nvSpPr>
        <p:spPr>
          <a:xfrm>
            <a:off x="11457314" y="15626362"/>
            <a:ext cx="10179098" cy="1938992"/>
          </a:xfrm>
          <a:prstGeom prst="rect">
            <a:avLst/>
          </a:prstGeom>
          <a:noFill/>
        </p:spPr>
        <p:txBody>
          <a:bodyPr wrap="square" rtlCol="0">
            <a:spAutoFit/>
          </a:bodyPr>
          <a:lstStyle/>
          <a:p>
            <a:pPr algn="just"/>
            <a:r>
              <a:rPr lang="en-US" sz="2400" b="1" i="1" u="sng" dirty="0"/>
              <a:t>Figure 1</a:t>
            </a:r>
            <a:r>
              <a:rPr lang="en-US" sz="2400" dirty="0"/>
              <a:t>. Several ways in which survey results were recategorized. These groupings, along with others were tested against the cognitive scores. </a:t>
            </a:r>
            <a:r>
              <a:rPr lang="en-US" sz="2400" i="1" dirty="0"/>
              <a:t>Note</a:t>
            </a:r>
            <a:r>
              <a:rPr lang="en-US" sz="2400" dirty="0"/>
              <a:t>: Majority of the participants attended classes remotely while leaving their homes a minimal amount of 3-5 times a week. In addition, most of their family members were not diagnosed with Covid-19.</a:t>
            </a:r>
          </a:p>
        </p:txBody>
      </p:sp>
      <p:sp>
        <p:nvSpPr>
          <p:cNvPr id="11" name="TextBox 10">
            <a:extLst>
              <a:ext uri="{FF2B5EF4-FFF2-40B4-BE49-F238E27FC236}">
                <a16:creationId xmlns:a16="http://schemas.microsoft.com/office/drawing/2014/main" id="{BDC6FD2A-B0AE-9E41-A1C1-D71397C7641C}"/>
              </a:ext>
            </a:extLst>
          </p:cNvPr>
          <p:cNvSpPr txBox="1"/>
          <p:nvPr/>
        </p:nvSpPr>
        <p:spPr>
          <a:xfrm>
            <a:off x="11504444" y="17985870"/>
            <a:ext cx="10441156" cy="461665"/>
          </a:xfrm>
          <a:prstGeom prst="rect">
            <a:avLst/>
          </a:prstGeom>
          <a:noFill/>
        </p:spPr>
        <p:txBody>
          <a:bodyPr wrap="square" rtlCol="0">
            <a:spAutoFit/>
          </a:bodyPr>
          <a:lstStyle/>
          <a:p>
            <a:r>
              <a:rPr lang="en-US" sz="2400" b="1" u="sng" dirty="0">
                <a:latin typeface="Arial" panose="020B0604020202020204" pitchFamily="34" charset="0"/>
                <a:ea typeface="Open Sans" panose="020B0606030504020204" pitchFamily="34" charset="0"/>
                <a:cs typeface="Arial" panose="020B0604020202020204" pitchFamily="34" charset="0"/>
              </a:rPr>
              <a:t>Average Test Results for Each Level of Academic Isolation</a:t>
            </a:r>
            <a:endParaRPr lang="en-US" sz="2400" b="1" u="sng"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8CDB952-96E4-4046-8583-B69605B1D5C3}"/>
              </a:ext>
            </a:extLst>
          </p:cNvPr>
          <p:cNvSpPr txBox="1"/>
          <p:nvPr/>
        </p:nvSpPr>
        <p:spPr>
          <a:xfrm>
            <a:off x="11572953" y="29703565"/>
            <a:ext cx="5193796" cy="369332"/>
          </a:xfrm>
          <a:prstGeom prst="rect">
            <a:avLst/>
          </a:prstGeom>
          <a:noFill/>
        </p:spPr>
        <p:txBody>
          <a:bodyPr wrap="square" rtlCol="0">
            <a:spAutoFit/>
          </a:bodyPr>
          <a:lstStyle/>
          <a:p>
            <a:r>
              <a:rPr lang="en-US" sz="1800" b="1" i="1" u="sng" dirty="0"/>
              <a:t>Figure 2c</a:t>
            </a:r>
            <a:r>
              <a:rPr lang="en-US" sz="1800" dirty="0"/>
              <a:t>. Speed vs. Level of Isolation</a:t>
            </a:r>
          </a:p>
        </p:txBody>
      </p:sp>
      <p:sp>
        <p:nvSpPr>
          <p:cNvPr id="49" name="TextBox 48">
            <a:extLst>
              <a:ext uri="{FF2B5EF4-FFF2-40B4-BE49-F238E27FC236}">
                <a16:creationId xmlns:a16="http://schemas.microsoft.com/office/drawing/2014/main" id="{9779B8C7-F87A-164D-BDEC-9A88C68DE8C7}"/>
              </a:ext>
            </a:extLst>
          </p:cNvPr>
          <p:cNvSpPr txBox="1"/>
          <p:nvPr/>
        </p:nvSpPr>
        <p:spPr>
          <a:xfrm>
            <a:off x="11545900" y="25832907"/>
            <a:ext cx="5164051" cy="369332"/>
          </a:xfrm>
          <a:prstGeom prst="rect">
            <a:avLst/>
          </a:prstGeom>
          <a:noFill/>
        </p:spPr>
        <p:txBody>
          <a:bodyPr wrap="square" rtlCol="0">
            <a:spAutoFit/>
          </a:bodyPr>
          <a:lstStyle/>
          <a:p>
            <a:r>
              <a:rPr lang="en-US" sz="1800" b="1" i="1" u="sng" dirty="0"/>
              <a:t>Figure 2b</a:t>
            </a:r>
            <a:r>
              <a:rPr lang="en-US" sz="1800" dirty="0"/>
              <a:t>. Accuracy vs. Level of Isolation</a:t>
            </a:r>
          </a:p>
        </p:txBody>
      </p:sp>
      <p:sp>
        <p:nvSpPr>
          <p:cNvPr id="50" name="TextBox 49">
            <a:extLst>
              <a:ext uri="{FF2B5EF4-FFF2-40B4-BE49-F238E27FC236}">
                <a16:creationId xmlns:a16="http://schemas.microsoft.com/office/drawing/2014/main" id="{F2FBB6B8-A978-5A45-9878-BB706DF43949}"/>
              </a:ext>
            </a:extLst>
          </p:cNvPr>
          <p:cNvSpPr txBox="1"/>
          <p:nvPr/>
        </p:nvSpPr>
        <p:spPr>
          <a:xfrm>
            <a:off x="11544219" y="21926904"/>
            <a:ext cx="5844771" cy="369332"/>
          </a:xfrm>
          <a:prstGeom prst="rect">
            <a:avLst/>
          </a:prstGeom>
          <a:noFill/>
        </p:spPr>
        <p:txBody>
          <a:bodyPr wrap="square" rtlCol="0">
            <a:spAutoFit/>
          </a:bodyPr>
          <a:lstStyle/>
          <a:p>
            <a:r>
              <a:rPr lang="en-US" sz="1800" b="1" i="1" u="sng" dirty="0"/>
              <a:t>Figure 2a</a:t>
            </a:r>
            <a:r>
              <a:rPr lang="en-US" sz="1800" dirty="0"/>
              <a:t>. Number Threshold vs. Level of Isolation</a:t>
            </a:r>
          </a:p>
        </p:txBody>
      </p:sp>
      <p:sp>
        <p:nvSpPr>
          <p:cNvPr id="51" name="TextBox 50">
            <a:extLst>
              <a:ext uri="{FF2B5EF4-FFF2-40B4-BE49-F238E27FC236}">
                <a16:creationId xmlns:a16="http://schemas.microsoft.com/office/drawing/2014/main" id="{801DAA70-562E-5846-91E4-DCFC49093A95}"/>
              </a:ext>
            </a:extLst>
          </p:cNvPr>
          <p:cNvSpPr txBox="1"/>
          <p:nvPr/>
        </p:nvSpPr>
        <p:spPr>
          <a:xfrm>
            <a:off x="17286384" y="12108772"/>
            <a:ext cx="4606218" cy="338554"/>
          </a:xfrm>
          <a:prstGeom prst="rect">
            <a:avLst/>
          </a:prstGeom>
          <a:noFill/>
        </p:spPr>
        <p:txBody>
          <a:bodyPr wrap="square" rtlCol="0">
            <a:spAutoFit/>
          </a:bodyPr>
          <a:lstStyle/>
          <a:p>
            <a:r>
              <a:rPr lang="en-US" sz="1600" b="1" i="1" u="sng" dirty="0"/>
              <a:t>Figure 1b</a:t>
            </a:r>
            <a:r>
              <a:rPr lang="en-US" sz="1600" dirty="0"/>
              <a:t>. Covid Cases Within Family members</a:t>
            </a:r>
          </a:p>
        </p:txBody>
      </p:sp>
      <p:sp>
        <p:nvSpPr>
          <p:cNvPr id="52" name="TextBox 51">
            <a:extLst>
              <a:ext uri="{FF2B5EF4-FFF2-40B4-BE49-F238E27FC236}">
                <a16:creationId xmlns:a16="http://schemas.microsoft.com/office/drawing/2014/main" id="{5CC16644-97F8-2E4F-889A-349B3220F776}"/>
              </a:ext>
            </a:extLst>
          </p:cNvPr>
          <p:cNvSpPr txBox="1"/>
          <p:nvPr/>
        </p:nvSpPr>
        <p:spPr>
          <a:xfrm>
            <a:off x="11457313" y="12155528"/>
            <a:ext cx="5161677" cy="338554"/>
          </a:xfrm>
          <a:prstGeom prst="rect">
            <a:avLst/>
          </a:prstGeom>
          <a:noFill/>
        </p:spPr>
        <p:txBody>
          <a:bodyPr wrap="square" rtlCol="0">
            <a:spAutoFit/>
          </a:bodyPr>
          <a:lstStyle/>
          <a:p>
            <a:r>
              <a:rPr lang="en-US" sz="1600" b="1" i="1" u="sng" dirty="0"/>
              <a:t>Figure 1a</a:t>
            </a:r>
            <a:r>
              <a:rPr lang="en-US" sz="1600" dirty="0"/>
              <a:t>. Participant Academic Isolation Makeup</a:t>
            </a:r>
          </a:p>
        </p:txBody>
      </p:sp>
      <p:sp>
        <p:nvSpPr>
          <p:cNvPr id="55" name="TextBox 54">
            <a:extLst>
              <a:ext uri="{FF2B5EF4-FFF2-40B4-BE49-F238E27FC236}">
                <a16:creationId xmlns:a16="http://schemas.microsoft.com/office/drawing/2014/main" id="{44F5C425-391A-AF49-B4FA-EB0F6F188A40}"/>
              </a:ext>
            </a:extLst>
          </p:cNvPr>
          <p:cNvSpPr txBox="1"/>
          <p:nvPr/>
        </p:nvSpPr>
        <p:spPr>
          <a:xfrm>
            <a:off x="11504444" y="15054873"/>
            <a:ext cx="5161677" cy="338554"/>
          </a:xfrm>
          <a:prstGeom prst="rect">
            <a:avLst/>
          </a:prstGeom>
          <a:noFill/>
        </p:spPr>
        <p:txBody>
          <a:bodyPr wrap="square" rtlCol="0">
            <a:spAutoFit/>
          </a:bodyPr>
          <a:lstStyle/>
          <a:p>
            <a:r>
              <a:rPr lang="en-US" sz="1600" b="1" i="1" u="sng" dirty="0"/>
              <a:t>Figure 1c</a:t>
            </a:r>
            <a:r>
              <a:rPr lang="en-US" sz="1600" dirty="0"/>
              <a:t>. # of Times Participants Left their Homes</a:t>
            </a:r>
          </a:p>
        </p:txBody>
      </p:sp>
      <p:sp>
        <p:nvSpPr>
          <p:cNvPr id="56" name="TextBox 55">
            <a:extLst>
              <a:ext uri="{FF2B5EF4-FFF2-40B4-BE49-F238E27FC236}">
                <a16:creationId xmlns:a16="http://schemas.microsoft.com/office/drawing/2014/main" id="{13650811-FFD0-3145-A622-E868BA48D9A3}"/>
              </a:ext>
            </a:extLst>
          </p:cNvPr>
          <p:cNvSpPr txBox="1"/>
          <p:nvPr/>
        </p:nvSpPr>
        <p:spPr>
          <a:xfrm>
            <a:off x="17423174" y="15047823"/>
            <a:ext cx="5161677" cy="338554"/>
          </a:xfrm>
          <a:prstGeom prst="rect">
            <a:avLst/>
          </a:prstGeom>
          <a:noFill/>
        </p:spPr>
        <p:txBody>
          <a:bodyPr wrap="square" rtlCol="0">
            <a:spAutoFit/>
          </a:bodyPr>
          <a:lstStyle/>
          <a:p>
            <a:r>
              <a:rPr lang="en-US" sz="1600" b="1" i="1" u="sng" dirty="0"/>
              <a:t>Figure 1d</a:t>
            </a:r>
            <a:r>
              <a:rPr lang="en-US" sz="1600" dirty="0"/>
              <a:t>. Participant Gender Makeup</a:t>
            </a:r>
          </a:p>
        </p:txBody>
      </p:sp>
      <p:sp>
        <p:nvSpPr>
          <p:cNvPr id="19" name="TextBox 18">
            <a:extLst>
              <a:ext uri="{FF2B5EF4-FFF2-40B4-BE49-F238E27FC236}">
                <a16:creationId xmlns:a16="http://schemas.microsoft.com/office/drawing/2014/main" id="{69328534-B26F-DA42-9728-0F83B3D2B64C}"/>
              </a:ext>
            </a:extLst>
          </p:cNvPr>
          <p:cNvSpPr txBox="1"/>
          <p:nvPr/>
        </p:nvSpPr>
        <p:spPr>
          <a:xfrm>
            <a:off x="22417045" y="28143644"/>
            <a:ext cx="10058409" cy="461665"/>
          </a:xfrm>
          <a:prstGeom prst="rect">
            <a:avLst/>
          </a:prstGeom>
          <a:noFill/>
        </p:spPr>
        <p:txBody>
          <a:bodyPr wrap="square" rtlCol="0">
            <a:spAutoFit/>
          </a:bodyPr>
          <a:lstStyle/>
          <a:p>
            <a:r>
              <a:rPr lang="en-US" sz="2400" dirty="0"/>
              <a:t>_________________________________________________________</a:t>
            </a:r>
          </a:p>
        </p:txBody>
      </p:sp>
      <p:sp>
        <p:nvSpPr>
          <p:cNvPr id="3" name="TextBox 2">
            <a:extLst>
              <a:ext uri="{FF2B5EF4-FFF2-40B4-BE49-F238E27FC236}">
                <a16:creationId xmlns:a16="http://schemas.microsoft.com/office/drawing/2014/main" id="{9D80DCA8-51AC-DD44-B978-E35B6F2C4B23}"/>
              </a:ext>
            </a:extLst>
          </p:cNvPr>
          <p:cNvSpPr txBox="1"/>
          <p:nvPr/>
        </p:nvSpPr>
        <p:spPr>
          <a:xfrm>
            <a:off x="11938392" y="30233590"/>
            <a:ext cx="9431867" cy="830997"/>
          </a:xfrm>
          <a:prstGeom prst="rect">
            <a:avLst/>
          </a:prstGeom>
          <a:noFill/>
        </p:spPr>
        <p:txBody>
          <a:bodyPr wrap="square" rtlCol="0">
            <a:spAutoFit/>
          </a:bodyPr>
          <a:lstStyle/>
          <a:p>
            <a:pPr algn="ctr"/>
            <a:r>
              <a:rPr lang="en-US" sz="2400" b="1" dirty="0">
                <a:solidFill>
                  <a:srgbClr val="FF0000"/>
                </a:solidFill>
              </a:rPr>
              <a:t>***ANOVAs for each figure were tested and deemed the data to be not significantly different at a 95% confidence interval.</a:t>
            </a:r>
          </a:p>
        </p:txBody>
      </p:sp>
      <p:sp>
        <p:nvSpPr>
          <p:cNvPr id="16" name="TextBox 15">
            <a:extLst>
              <a:ext uri="{FF2B5EF4-FFF2-40B4-BE49-F238E27FC236}">
                <a16:creationId xmlns:a16="http://schemas.microsoft.com/office/drawing/2014/main" id="{68B8F390-3059-F942-834D-C20E99D54484}"/>
              </a:ext>
            </a:extLst>
          </p:cNvPr>
          <p:cNvSpPr txBox="1"/>
          <p:nvPr/>
        </p:nvSpPr>
        <p:spPr>
          <a:xfrm>
            <a:off x="22420778" y="26831125"/>
            <a:ext cx="10054676" cy="1200329"/>
          </a:xfrm>
          <a:prstGeom prst="rect">
            <a:avLst/>
          </a:prstGeom>
          <a:noFill/>
        </p:spPr>
        <p:txBody>
          <a:bodyPr wrap="square" rtlCol="0">
            <a:spAutoFit/>
          </a:bodyPr>
          <a:lstStyle/>
          <a:p>
            <a:pPr algn="ctr"/>
            <a:r>
              <a:rPr lang="en-US" sz="2400" b="1" dirty="0">
                <a:solidFill>
                  <a:srgbClr val="FF0000"/>
                </a:solidFill>
              </a:rPr>
              <a:t>***C</a:t>
            </a:r>
            <a:r>
              <a:rPr lang="en-US" sz="2400" b="1" dirty="0">
                <a:solidFill>
                  <a:srgbClr val="FF0000"/>
                </a:solidFill>
                <a:latin typeface="Arial" panose="020B0604020202020204" pitchFamily="34" charset="0"/>
                <a:ea typeface="Open Sans" panose="020B0606030504020204" pitchFamily="34" charset="0"/>
                <a:cs typeface="Arial" panose="020B0604020202020204" pitchFamily="34" charset="0"/>
              </a:rPr>
              <a:t>orrelations for threshold, speed, and accuracy were calculated against each independent variable above</a:t>
            </a:r>
            <a:r>
              <a:rPr lang="en-US" sz="2400" b="1" i="1" dirty="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2400" b="1" dirty="0">
                <a:solidFill>
                  <a:srgbClr val="FF0000"/>
                </a:solidFill>
                <a:latin typeface="Arial" panose="020B0604020202020204" pitchFamily="34" charset="0"/>
                <a:ea typeface="Open Sans" panose="020B0606030504020204" pitchFamily="34" charset="0"/>
                <a:cs typeface="Arial" panose="020B0604020202020204" pitchFamily="34" charset="0"/>
              </a:rPr>
              <a:t>Results indicate that some survey measures slightly predict cognitive performance.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16151</TotalTime>
  <Words>1497</Words>
  <Application>Microsoft Macintosh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Amaranth</vt:lpstr>
      <vt:lpstr>Calibri</vt:lpstr>
      <vt:lpstr>Arial</vt: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Emma Sarro</cp:lastModifiedBy>
  <cp:revision>52</cp:revision>
  <dcterms:modified xsi:type="dcterms:W3CDTF">2021-04-21T23:16:37Z</dcterms:modified>
  <cp:category>scientific poster PowerPoint</cp:category>
</cp:coreProperties>
</file>