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7490400"/>
  <p:notesSz cx="36671250" cy="495236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2197">
          <p15:clr>
            <a:srgbClr val="A4A3A4"/>
          </p15:clr>
        </p15:guide>
        <p15:guide id="2" pos="16128">
          <p15:clr>
            <a:srgbClr val="A4A3A4"/>
          </p15:clr>
        </p15:guide>
      </p15:sldGuideLst>
    </p:ext>
    <p:ext uri="{2D200454-40CA-4A62-9FC3-DE9A4176ACB9}">
      <p15:notesGuideLst xmlns:p15="http://schemas.microsoft.com/office/powerpoint/2012/main">
        <p15:guide id="1" orient="horz" pos="15598">
          <p15:clr>
            <a:srgbClr val="A4A3A4"/>
          </p15:clr>
        </p15:guide>
        <p15:guide id="2" pos="1155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009"/>
    <p:restoredTop sz="94501"/>
  </p:normalViewPr>
  <p:slideViewPr>
    <p:cSldViewPr snapToGrid="0">
      <p:cViewPr varScale="1">
        <p:scale>
          <a:sx n="20" d="100"/>
          <a:sy n="20" d="100"/>
        </p:scale>
        <p:origin x="2600" y="280"/>
      </p:cViewPr>
      <p:guideLst>
        <p:guide orient="horz" pos="12197"/>
        <p:guide pos="1612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25" d="100"/>
          <a:sy n="25" d="100"/>
        </p:scale>
        <p:origin x="-3632" y="-232"/>
      </p:cViewPr>
      <p:guideLst>
        <p:guide orient="horz" pos="15598"/>
        <p:guide pos="1155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Bernie/Desktop/summary%20Annie_Kayla%20antibiotic.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Bernie/Downloads/Bacterial%20growth%20curve%20Annie_Kayla%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comp</c:v>
                </c:pt>
              </c:strCache>
            </c:strRef>
          </c:tx>
          <c:spPr>
            <a:solidFill>
              <a:schemeClr val="accent1"/>
            </a:solidFill>
            <a:ln>
              <a:noFill/>
            </a:ln>
            <a:effectLst/>
          </c:spPr>
          <c:invertIfNegative val="0"/>
          <c:cat>
            <c:strRef>
              <c:f>Sheet1!$A$2:$A$8</c:f>
              <c:strCache>
                <c:ptCount val="7"/>
                <c:pt idx="0">
                  <c:v>tetracycline</c:v>
                </c:pt>
                <c:pt idx="1">
                  <c:v>carbenicillin</c:v>
                </c:pt>
                <c:pt idx="2">
                  <c:v>erythromycin</c:v>
                </c:pt>
                <c:pt idx="3">
                  <c:v>novobiocin</c:v>
                </c:pt>
                <c:pt idx="4">
                  <c:v>streptomycin</c:v>
                </c:pt>
                <c:pt idx="5">
                  <c:v>neomycin</c:v>
                </c:pt>
                <c:pt idx="6">
                  <c:v>kanamycin</c:v>
                </c:pt>
              </c:strCache>
            </c:strRef>
          </c:cat>
          <c:val>
            <c:numRef>
              <c:f>Sheet1!$B$2:$B$8</c:f>
              <c:numCache>
                <c:formatCode>General</c:formatCode>
                <c:ptCount val="7"/>
                <c:pt idx="0">
                  <c:v>20</c:v>
                </c:pt>
                <c:pt idx="1">
                  <c:v>23</c:v>
                </c:pt>
                <c:pt idx="2">
                  <c:v>0</c:v>
                </c:pt>
                <c:pt idx="3">
                  <c:v>0</c:v>
                </c:pt>
                <c:pt idx="4">
                  <c:v>0</c:v>
                </c:pt>
                <c:pt idx="5">
                  <c:v>12</c:v>
                </c:pt>
                <c:pt idx="6">
                  <c:v>16</c:v>
                </c:pt>
              </c:numCache>
            </c:numRef>
          </c:val>
          <c:extLst>
            <c:ext xmlns:c16="http://schemas.microsoft.com/office/drawing/2014/chart" uri="{C3380CC4-5D6E-409C-BE32-E72D297353CC}">
              <c16:uniqueId val="{00000000-8DCB-A241-AAEE-A2A815969153}"/>
            </c:ext>
          </c:extLst>
        </c:ser>
        <c:ser>
          <c:idx val="1"/>
          <c:order val="1"/>
          <c:tx>
            <c:strRef>
              <c:f>Sheet1!$C$1</c:f>
              <c:strCache>
                <c:ptCount val="1"/>
                <c:pt idx="0">
                  <c:v>comp-phage</c:v>
                </c:pt>
              </c:strCache>
            </c:strRef>
          </c:tx>
          <c:spPr>
            <a:solidFill>
              <a:schemeClr val="accent2"/>
            </a:solidFill>
            <a:ln>
              <a:noFill/>
            </a:ln>
            <a:effectLst/>
          </c:spPr>
          <c:invertIfNegative val="0"/>
          <c:cat>
            <c:strRef>
              <c:f>Sheet1!$A$2:$A$8</c:f>
              <c:strCache>
                <c:ptCount val="7"/>
                <c:pt idx="0">
                  <c:v>tetracycline</c:v>
                </c:pt>
                <c:pt idx="1">
                  <c:v>carbenicillin</c:v>
                </c:pt>
                <c:pt idx="2">
                  <c:v>erythromycin</c:v>
                </c:pt>
                <c:pt idx="3">
                  <c:v>novobiocin</c:v>
                </c:pt>
                <c:pt idx="4">
                  <c:v>streptomycin</c:v>
                </c:pt>
                <c:pt idx="5">
                  <c:v>neomycin</c:v>
                </c:pt>
                <c:pt idx="6">
                  <c:v>kanamycin</c:v>
                </c:pt>
              </c:strCache>
            </c:strRef>
          </c:cat>
          <c:val>
            <c:numRef>
              <c:f>Sheet1!$C$2:$C$8</c:f>
              <c:numCache>
                <c:formatCode>General</c:formatCode>
                <c:ptCount val="7"/>
                <c:pt idx="0">
                  <c:v>18</c:v>
                </c:pt>
                <c:pt idx="1">
                  <c:v>24</c:v>
                </c:pt>
                <c:pt idx="2">
                  <c:v>10</c:v>
                </c:pt>
                <c:pt idx="3">
                  <c:v>8</c:v>
                </c:pt>
                <c:pt idx="4">
                  <c:v>22</c:v>
                </c:pt>
                <c:pt idx="5">
                  <c:v>10</c:v>
                </c:pt>
                <c:pt idx="6">
                  <c:v>12</c:v>
                </c:pt>
              </c:numCache>
            </c:numRef>
          </c:val>
          <c:extLst>
            <c:ext xmlns:c16="http://schemas.microsoft.com/office/drawing/2014/chart" uri="{C3380CC4-5D6E-409C-BE32-E72D297353CC}">
              <c16:uniqueId val="{00000001-8DCB-A241-AAEE-A2A815969153}"/>
            </c:ext>
          </c:extLst>
        </c:ser>
        <c:ser>
          <c:idx val="2"/>
          <c:order val="2"/>
          <c:tx>
            <c:strRef>
              <c:f>Sheet1!$D$1</c:f>
              <c:strCache>
                <c:ptCount val="1"/>
                <c:pt idx="0">
                  <c:v>IM13</c:v>
                </c:pt>
              </c:strCache>
            </c:strRef>
          </c:tx>
          <c:spPr>
            <a:solidFill>
              <a:schemeClr val="accent3"/>
            </a:solidFill>
            <a:ln>
              <a:noFill/>
            </a:ln>
            <a:effectLst/>
          </c:spPr>
          <c:invertIfNegative val="0"/>
          <c:cat>
            <c:strRef>
              <c:f>Sheet1!$A$2:$A$8</c:f>
              <c:strCache>
                <c:ptCount val="7"/>
                <c:pt idx="0">
                  <c:v>tetracycline</c:v>
                </c:pt>
                <c:pt idx="1">
                  <c:v>carbenicillin</c:v>
                </c:pt>
                <c:pt idx="2">
                  <c:v>erythromycin</c:v>
                </c:pt>
                <c:pt idx="3">
                  <c:v>novobiocin</c:v>
                </c:pt>
                <c:pt idx="4">
                  <c:v>streptomycin</c:v>
                </c:pt>
                <c:pt idx="5">
                  <c:v>neomycin</c:v>
                </c:pt>
                <c:pt idx="6">
                  <c:v>kanamycin</c:v>
                </c:pt>
              </c:strCache>
            </c:strRef>
          </c:cat>
          <c:val>
            <c:numRef>
              <c:f>Sheet1!$D$2:$D$8</c:f>
              <c:numCache>
                <c:formatCode>General</c:formatCode>
                <c:ptCount val="7"/>
                <c:pt idx="0">
                  <c:v>20</c:v>
                </c:pt>
                <c:pt idx="1">
                  <c:v>21</c:v>
                </c:pt>
                <c:pt idx="2">
                  <c:v>11</c:v>
                </c:pt>
                <c:pt idx="3">
                  <c:v>9</c:v>
                </c:pt>
                <c:pt idx="4">
                  <c:v>12</c:v>
                </c:pt>
                <c:pt idx="5">
                  <c:v>14</c:v>
                </c:pt>
                <c:pt idx="6">
                  <c:v>15</c:v>
                </c:pt>
              </c:numCache>
            </c:numRef>
          </c:val>
          <c:extLst>
            <c:ext xmlns:c16="http://schemas.microsoft.com/office/drawing/2014/chart" uri="{C3380CC4-5D6E-409C-BE32-E72D297353CC}">
              <c16:uniqueId val="{00000002-8DCB-A241-AAEE-A2A815969153}"/>
            </c:ext>
          </c:extLst>
        </c:ser>
        <c:ser>
          <c:idx val="3"/>
          <c:order val="3"/>
          <c:tx>
            <c:strRef>
              <c:f>Sheet1!$E$1</c:f>
              <c:strCache>
                <c:ptCount val="1"/>
                <c:pt idx="0">
                  <c:v>IM13-phage</c:v>
                </c:pt>
              </c:strCache>
            </c:strRef>
          </c:tx>
          <c:spPr>
            <a:solidFill>
              <a:schemeClr val="accent4"/>
            </a:solidFill>
            <a:ln>
              <a:noFill/>
            </a:ln>
            <a:effectLst/>
          </c:spPr>
          <c:invertIfNegative val="0"/>
          <c:cat>
            <c:strRef>
              <c:f>Sheet1!$A$2:$A$8</c:f>
              <c:strCache>
                <c:ptCount val="7"/>
                <c:pt idx="0">
                  <c:v>tetracycline</c:v>
                </c:pt>
                <c:pt idx="1">
                  <c:v>carbenicillin</c:v>
                </c:pt>
                <c:pt idx="2">
                  <c:v>erythromycin</c:v>
                </c:pt>
                <c:pt idx="3">
                  <c:v>novobiocin</c:v>
                </c:pt>
                <c:pt idx="4">
                  <c:v>streptomycin</c:v>
                </c:pt>
                <c:pt idx="5">
                  <c:v>neomycin</c:v>
                </c:pt>
                <c:pt idx="6">
                  <c:v>kanamycin</c:v>
                </c:pt>
              </c:strCache>
            </c:strRef>
          </c:cat>
          <c:val>
            <c:numRef>
              <c:f>Sheet1!$E$2:$E$8</c:f>
              <c:numCache>
                <c:formatCode>General</c:formatCode>
                <c:ptCount val="7"/>
                <c:pt idx="0">
                  <c:v>17</c:v>
                </c:pt>
                <c:pt idx="1">
                  <c:v>19</c:v>
                </c:pt>
                <c:pt idx="2">
                  <c:v>7</c:v>
                </c:pt>
                <c:pt idx="3">
                  <c:v>8</c:v>
                </c:pt>
                <c:pt idx="4">
                  <c:v>10</c:v>
                </c:pt>
                <c:pt idx="5">
                  <c:v>11</c:v>
                </c:pt>
                <c:pt idx="6">
                  <c:v>15</c:v>
                </c:pt>
              </c:numCache>
            </c:numRef>
          </c:val>
          <c:extLst>
            <c:ext xmlns:c16="http://schemas.microsoft.com/office/drawing/2014/chart" uri="{C3380CC4-5D6E-409C-BE32-E72D297353CC}">
              <c16:uniqueId val="{00000003-8DCB-A241-AAEE-A2A815969153}"/>
            </c:ext>
          </c:extLst>
        </c:ser>
        <c:dLbls>
          <c:showLegendKey val="0"/>
          <c:showVal val="0"/>
          <c:showCatName val="0"/>
          <c:showSerName val="0"/>
          <c:showPercent val="0"/>
          <c:showBubbleSize val="0"/>
        </c:dLbls>
        <c:gapWidth val="219"/>
        <c:overlap val="-27"/>
        <c:axId val="970010176"/>
        <c:axId val="970011824"/>
      </c:barChart>
      <c:catAx>
        <c:axId val="97001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70011824"/>
        <c:crosses val="autoZero"/>
        <c:auto val="1"/>
        <c:lblAlgn val="ctr"/>
        <c:lblOffset val="100"/>
        <c:noMultiLvlLbl val="0"/>
      </c:catAx>
      <c:valAx>
        <c:axId val="97001182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001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IM13</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[1]Sheet1!$F$25:$F$32</c:f>
              <c:numCache>
                <c:formatCode>General</c:formatCode>
                <c:ptCount val="8"/>
                <c:pt idx="0">
                  <c:v>0</c:v>
                </c:pt>
                <c:pt idx="1">
                  <c:v>60</c:v>
                </c:pt>
                <c:pt idx="2">
                  <c:v>120</c:v>
                </c:pt>
                <c:pt idx="3">
                  <c:v>180</c:v>
                </c:pt>
                <c:pt idx="4">
                  <c:v>240</c:v>
                </c:pt>
                <c:pt idx="5">
                  <c:v>300</c:v>
                </c:pt>
                <c:pt idx="6">
                  <c:v>360</c:v>
                </c:pt>
                <c:pt idx="7">
                  <c:v>420</c:v>
                </c:pt>
              </c:numCache>
            </c:numRef>
          </c:xVal>
          <c:yVal>
            <c:numRef>
              <c:f>[1]Sheet1!$G$25:$G$32</c:f>
              <c:numCache>
                <c:formatCode>General</c:formatCode>
                <c:ptCount val="8"/>
                <c:pt idx="0">
                  <c:v>0</c:v>
                </c:pt>
                <c:pt idx="1">
                  <c:v>0.16500000000000001</c:v>
                </c:pt>
                <c:pt idx="2">
                  <c:v>0.67500000000000004</c:v>
                </c:pt>
                <c:pt idx="3">
                  <c:v>1.1000000000000001</c:v>
                </c:pt>
                <c:pt idx="4">
                  <c:v>1.35</c:v>
                </c:pt>
                <c:pt idx="5">
                  <c:v>1.37</c:v>
                </c:pt>
                <c:pt idx="6">
                  <c:v>1.5</c:v>
                </c:pt>
                <c:pt idx="7">
                  <c:v>1.57</c:v>
                </c:pt>
              </c:numCache>
            </c:numRef>
          </c:yVal>
          <c:smooth val="1"/>
          <c:extLst>
            <c:ext xmlns:c16="http://schemas.microsoft.com/office/drawing/2014/chart" uri="{C3380CC4-5D6E-409C-BE32-E72D297353CC}">
              <c16:uniqueId val="{00000000-AA5A-8D40-AEC2-A28D36BEB649}"/>
            </c:ext>
          </c:extLst>
        </c:ser>
        <c:ser>
          <c:idx val="1"/>
          <c:order val="1"/>
          <c:tx>
            <c:v>IM13-P</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[1]Sheet1!$F$25:$F$32</c:f>
              <c:numCache>
                <c:formatCode>General</c:formatCode>
                <c:ptCount val="8"/>
                <c:pt idx="0">
                  <c:v>0</c:v>
                </c:pt>
                <c:pt idx="1">
                  <c:v>60</c:v>
                </c:pt>
                <c:pt idx="2">
                  <c:v>120</c:v>
                </c:pt>
                <c:pt idx="3">
                  <c:v>180</c:v>
                </c:pt>
                <c:pt idx="4">
                  <c:v>240</c:v>
                </c:pt>
                <c:pt idx="5">
                  <c:v>300</c:v>
                </c:pt>
                <c:pt idx="6">
                  <c:v>360</c:v>
                </c:pt>
                <c:pt idx="7">
                  <c:v>420</c:v>
                </c:pt>
              </c:numCache>
            </c:numRef>
          </c:xVal>
          <c:yVal>
            <c:numRef>
              <c:f>[1]Sheet1!$J$25:$J$32</c:f>
              <c:numCache>
                <c:formatCode>General</c:formatCode>
                <c:ptCount val="8"/>
                <c:pt idx="0">
                  <c:v>0</c:v>
                </c:pt>
                <c:pt idx="1">
                  <c:v>0.05</c:v>
                </c:pt>
                <c:pt idx="2">
                  <c:v>0.245</c:v>
                </c:pt>
                <c:pt idx="3">
                  <c:v>0.5</c:v>
                </c:pt>
                <c:pt idx="4">
                  <c:v>0.995</c:v>
                </c:pt>
                <c:pt idx="5">
                  <c:v>1.165</c:v>
                </c:pt>
                <c:pt idx="6">
                  <c:v>1.355</c:v>
                </c:pt>
                <c:pt idx="7">
                  <c:v>1.45</c:v>
                </c:pt>
              </c:numCache>
            </c:numRef>
          </c:yVal>
          <c:smooth val="1"/>
          <c:extLst>
            <c:ext xmlns:c16="http://schemas.microsoft.com/office/drawing/2014/chart" uri="{C3380CC4-5D6E-409C-BE32-E72D297353CC}">
              <c16:uniqueId val="{00000001-AA5A-8D40-AEC2-A28D36BEB649}"/>
            </c:ext>
          </c:extLst>
        </c:ser>
        <c:ser>
          <c:idx val="2"/>
          <c:order val="2"/>
          <c:tx>
            <c:v>Comp</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[1]Sheet1!$F$25:$F$32</c:f>
              <c:numCache>
                <c:formatCode>General</c:formatCode>
                <c:ptCount val="8"/>
                <c:pt idx="0">
                  <c:v>0</c:v>
                </c:pt>
                <c:pt idx="1">
                  <c:v>60</c:v>
                </c:pt>
                <c:pt idx="2">
                  <c:v>120</c:v>
                </c:pt>
                <c:pt idx="3">
                  <c:v>180</c:v>
                </c:pt>
                <c:pt idx="4">
                  <c:v>240</c:v>
                </c:pt>
                <c:pt idx="5">
                  <c:v>300</c:v>
                </c:pt>
                <c:pt idx="6">
                  <c:v>360</c:v>
                </c:pt>
                <c:pt idx="7">
                  <c:v>420</c:v>
                </c:pt>
              </c:numCache>
            </c:numRef>
          </c:xVal>
          <c:yVal>
            <c:numRef>
              <c:f>[1]Sheet1!$M$25:$M$32</c:f>
              <c:numCache>
                <c:formatCode>General</c:formatCode>
                <c:ptCount val="8"/>
                <c:pt idx="0">
                  <c:v>0</c:v>
                </c:pt>
                <c:pt idx="1">
                  <c:v>7.4999999999999997E-2</c:v>
                </c:pt>
                <c:pt idx="2">
                  <c:v>0.25</c:v>
                </c:pt>
                <c:pt idx="3">
                  <c:v>0.77500000000000002</c:v>
                </c:pt>
                <c:pt idx="4">
                  <c:v>1.2050000000000001</c:v>
                </c:pt>
                <c:pt idx="5">
                  <c:v>1.2450000000000001</c:v>
                </c:pt>
                <c:pt idx="6">
                  <c:v>1.425</c:v>
                </c:pt>
                <c:pt idx="7">
                  <c:v>1.47</c:v>
                </c:pt>
              </c:numCache>
            </c:numRef>
          </c:yVal>
          <c:smooth val="1"/>
          <c:extLst>
            <c:ext xmlns:c16="http://schemas.microsoft.com/office/drawing/2014/chart" uri="{C3380CC4-5D6E-409C-BE32-E72D297353CC}">
              <c16:uniqueId val="{00000002-AA5A-8D40-AEC2-A28D36BEB649}"/>
            </c:ext>
          </c:extLst>
        </c:ser>
        <c:ser>
          <c:idx val="3"/>
          <c:order val="3"/>
          <c:tx>
            <c:v>Comp-P</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[1]Sheet1!$F$25:$F$32</c:f>
              <c:numCache>
                <c:formatCode>General</c:formatCode>
                <c:ptCount val="8"/>
                <c:pt idx="0">
                  <c:v>0</c:v>
                </c:pt>
                <c:pt idx="1">
                  <c:v>60</c:v>
                </c:pt>
                <c:pt idx="2">
                  <c:v>120</c:v>
                </c:pt>
                <c:pt idx="3">
                  <c:v>180</c:v>
                </c:pt>
                <c:pt idx="4">
                  <c:v>240</c:v>
                </c:pt>
                <c:pt idx="5">
                  <c:v>300</c:v>
                </c:pt>
                <c:pt idx="6">
                  <c:v>360</c:v>
                </c:pt>
                <c:pt idx="7">
                  <c:v>420</c:v>
                </c:pt>
              </c:numCache>
            </c:numRef>
          </c:xVal>
          <c:yVal>
            <c:numRef>
              <c:f>[1]Sheet1!$P$25:$P$32</c:f>
              <c:numCache>
                <c:formatCode>General</c:formatCode>
                <c:ptCount val="8"/>
                <c:pt idx="0">
                  <c:v>0</c:v>
                </c:pt>
                <c:pt idx="1">
                  <c:v>0.14000000000000001</c:v>
                </c:pt>
                <c:pt idx="2">
                  <c:v>9.5000000000000001E-2</c:v>
                </c:pt>
                <c:pt idx="3">
                  <c:v>0.22</c:v>
                </c:pt>
                <c:pt idx="4">
                  <c:v>0.48</c:v>
                </c:pt>
                <c:pt idx="5">
                  <c:v>0.83</c:v>
                </c:pt>
                <c:pt idx="6">
                  <c:v>1.2549999999999999</c:v>
                </c:pt>
                <c:pt idx="7">
                  <c:v>1.355</c:v>
                </c:pt>
              </c:numCache>
            </c:numRef>
          </c:yVal>
          <c:smooth val="1"/>
          <c:extLst>
            <c:ext xmlns:c16="http://schemas.microsoft.com/office/drawing/2014/chart" uri="{C3380CC4-5D6E-409C-BE32-E72D297353CC}">
              <c16:uniqueId val="{00000003-AA5A-8D40-AEC2-A28D36BEB649}"/>
            </c:ext>
          </c:extLst>
        </c:ser>
        <c:dLbls>
          <c:showLegendKey val="0"/>
          <c:showVal val="0"/>
          <c:showCatName val="0"/>
          <c:showSerName val="0"/>
          <c:showPercent val="0"/>
          <c:showBubbleSize val="0"/>
        </c:dLbls>
        <c:axId val="1607599856"/>
        <c:axId val="1606773072"/>
      </c:scatterChart>
      <c:valAx>
        <c:axId val="1607599856"/>
        <c:scaling>
          <c:orientation val="minMax"/>
          <c:max val="420"/>
          <c:min val="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Time (in minutes)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6773072"/>
        <c:crossesAt val="1.0000000000000002E-2"/>
        <c:crossBetween val="midCat"/>
        <c:majorUnit val="60"/>
      </c:valAx>
      <c:valAx>
        <c:axId val="16067730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Absorbance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7599856"/>
        <c:crosses val="autoZero"/>
        <c:crossBetween val="midCat"/>
      </c:valAx>
      <c:spPr>
        <a:solidFill>
          <a:sysClr val="window" lastClr="FFFFFF"/>
        </a:soli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75E41-50BE-0347-8187-00FBA694C396}"/>
              </a:ext>
            </a:extLst>
          </p:cNvPr>
          <p:cNvSpPr>
            <a:spLocks noGrp="1"/>
          </p:cNvSpPr>
          <p:nvPr>
            <p:ph type="hdr" sz="quarter"/>
          </p:nvPr>
        </p:nvSpPr>
        <p:spPr>
          <a:xfrm>
            <a:off x="0" y="0"/>
            <a:ext cx="15890875" cy="2482850"/>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E67DB34D-CEB9-4C45-A68E-9C3D3F1FC282}"/>
              </a:ext>
            </a:extLst>
          </p:cNvPr>
          <p:cNvSpPr>
            <a:spLocks noGrp="1"/>
          </p:cNvSpPr>
          <p:nvPr>
            <p:ph type="dt" sz="quarter" idx="1"/>
          </p:nvPr>
        </p:nvSpPr>
        <p:spPr>
          <a:xfrm>
            <a:off x="20772438" y="0"/>
            <a:ext cx="15890875" cy="2482850"/>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F1A8AB8E-BCBC-6D45-83E4-7C21BE41D2D6}" type="datetimeFigureOut">
              <a:rPr lang="en-US"/>
              <a:pPr>
                <a:defRPr/>
              </a:pPr>
              <a:t>4/21/21</a:t>
            </a:fld>
            <a:endParaRPr lang="en-US"/>
          </a:p>
        </p:txBody>
      </p:sp>
      <p:sp>
        <p:nvSpPr>
          <p:cNvPr id="4" name="Footer Placeholder 3">
            <a:extLst>
              <a:ext uri="{FF2B5EF4-FFF2-40B4-BE49-F238E27FC236}">
                <a16:creationId xmlns:a16="http://schemas.microsoft.com/office/drawing/2014/main" id="{A8DD1CE9-D1D9-1541-8D91-CC2C9364F3E7}"/>
              </a:ext>
            </a:extLst>
          </p:cNvPr>
          <p:cNvSpPr>
            <a:spLocks noGrp="1"/>
          </p:cNvSpPr>
          <p:nvPr>
            <p:ph type="ftr" sz="quarter" idx="2"/>
          </p:nvPr>
        </p:nvSpPr>
        <p:spPr>
          <a:xfrm>
            <a:off x="0" y="47040800"/>
            <a:ext cx="15890875" cy="2482850"/>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64288FE9-F013-6649-B5D5-C99784FE2F26}"/>
              </a:ext>
            </a:extLst>
          </p:cNvPr>
          <p:cNvSpPr>
            <a:spLocks noGrp="1"/>
          </p:cNvSpPr>
          <p:nvPr>
            <p:ph type="sldNum" sz="quarter" idx="3"/>
          </p:nvPr>
        </p:nvSpPr>
        <p:spPr>
          <a:xfrm>
            <a:off x="20772438" y="47040800"/>
            <a:ext cx="15890875" cy="24828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651A85A-5A54-FB45-A6BE-9F51CEF224D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0C57430-945C-EE43-9599-4466C22FD33C}"/>
              </a:ext>
            </a:extLst>
          </p:cNvPr>
          <p:cNvSpPr>
            <a:spLocks noGrp="1" noChangeArrowheads="1"/>
          </p:cNvSpPr>
          <p:nvPr>
            <p:ph type="hdr" sz="quarter"/>
          </p:nvPr>
        </p:nvSpPr>
        <p:spPr bwMode="auto">
          <a:xfrm>
            <a:off x="0" y="0"/>
            <a:ext cx="15890875" cy="2476500"/>
          </a:xfrm>
          <a:prstGeom prst="rect">
            <a:avLst/>
          </a:prstGeom>
          <a:noFill/>
          <a:ln w="9525">
            <a:noFill/>
            <a:miter lim="800000"/>
            <a:headEnd/>
            <a:tailEnd/>
          </a:ln>
          <a:effectLst/>
        </p:spPr>
        <p:txBody>
          <a:bodyPr vert="horz" wrap="square" lIns="492542" tIns="246271" rIns="492542" bIns="246271" numCol="1" anchor="t" anchorCtr="0" compatLnSpc="1">
            <a:prstTxWarp prst="textNoShape">
              <a:avLst/>
            </a:prstTxWarp>
          </a:bodyPr>
          <a:lstStyle>
            <a:lvl1pPr defTabSz="4926013">
              <a:defRPr sz="6500">
                <a:latin typeface="Times" charset="0"/>
                <a:ea typeface="ＭＳ Ｐゴシック" charset="-128"/>
              </a:defRPr>
            </a:lvl1pPr>
          </a:lstStyle>
          <a:p>
            <a:pPr>
              <a:defRPr/>
            </a:pPr>
            <a:endParaRPr lang="x-none" altLang="x-none"/>
          </a:p>
        </p:txBody>
      </p:sp>
      <p:sp>
        <p:nvSpPr>
          <p:cNvPr id="3075" name="Rectangle 3">
            <a:extLst>
              <a:ext uri="{FF2B5EF4-FFF2-40B4-BE49-F238E27FC236}">
                <a16:creationId xmlns:a16="http://schemas.microsoft.com/office/drawing/2014/main" id="{F4500457-80E2-8E41-8F96-F1F805DD72EE}"/>
              </a:ext>
            </a:extLst>
          </p:cNvPr>
          <p:cNvSpPr>
            <a:spLocks noGrp="1" noChangeArrowheads="1"/>
          </p:cNvSpPr>
          <p:nvPr>
            <p:ph type="dt" idx="1"/>
          </p:nvPr>
        </p:nvSpPr>
        <p:spPr bwMode="auto">
          <a:xfrm>
            <a:off x="20780375" y="0"/>
            <a:ext cx="15890875" cy="2476500"/>
          </a:xfrm>
          <a:prstGeom prst="rect">
            <a:avLst/>
          </a:prstGeom>
          <a:noFill/>
          <a:ln w="9525">
            <a:noFill/>
            <a:miter lim="800000"/>
            <a:headEnd/>
            <a:tailEnd/>
          </a:ln>
          <a:effectLst/>
        </p:spPr>
        <p:txBody>
          <a:bodyPr vert="horz" wrap="square" lIns="492542" tIns="246271" rIns="492542" bIns="246271" numCol="1" anchor="t" anchorCtr="0" compatLnSpc="1">
            <a:prstTxWarp prst="textNoShape">
              <a:avLst/>
            </a:prstTxWarp>
          </a:bodyPr>
          <a:lstStyle>
            <a:lvl1pPr algn="r" defTabSz="4926013">
              <a:defRPr sz="6500">
                <a:latin typeface="Times" charset="0"/>
                <a:ea typeface="ＭＳ Ｐゴシック" charset="-128"/>
              </a:defRPr>
            </a:lvl1pPr>
          </a:lstStyle>
          <a:p>
            <a:pPr>
              <a:defRPr/>
            </a:pPr>
            <a:endParaRPr lang="x-none" altLang="x-none"/>
          </a:p>
        </p:txBody>
      </p:sp>
      <p:sp>
        <p:nvSpPr>
          <p:cNvPr id="13316" name="Rectangle 4">
            <a:extLst>
              <a:ext uri="{FF2B5EF4-FFF2-40B4-BE49-F238E27FC236}">
                <a16:creationId xmlns:a16="http://schemas.microsoft.com/office/drawing/2014/main" id="{A1C641DB-3B2C-BE48-9221-5D980E5E72FB}"/>
              </a:ext>
            </a:extLst>
          </p:cNvPr>
          <p:cNvSpPr>
            <a:spLocks noGrp="1" noRot="1" noChangeAspect="1" noChangeArrowheads="1" noTextEdit="1"/>
          </p:cNvSpPr>
          <p:nvPr>
            <p:ph type="sldImg" idx="2"/>
          </p:nvPr>
        </p:nvSpPr>
        <p:spPr bwMode="auto">
          <a:xfrm>
            <a:off x="5653088" y="3714750"/>
            <a:ext cx="25365075" cy="18570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ACF8116-D9F0-AE4E-B6EB-66B17F71C7F3}"/>
              </a:ext>
            </a:extLst>
          </p:cNvPr>
          <p:cNvSpPr>
            <a:spLocks noGrp="1" noChangeArrowheads="1"/>
          </p:cNvSpPr>
          <p:nvPr>
            <p:ph type="body" sz="quarter" idx="3"/>
          </p:nvPr>
        </p:nvSpPr>
        <p:spPr bwMode="auto">
          <a:xfrm>
            <a:off x="4889500" y="23523575"/>
            <a:ext cx="26892250" cy="22285325"/>
          </a:xfrm>
          <a:prstGeom prst="rect">
            <a:avLst/>
          </a:prstGeom>
          <a:noFill/>
          <a:ln w="9525">
            <a:noFill/>
            <a:miter lim="800000"/>
            <a:headEnd/>
            <a:tailEnd/>
          </a:ln>
          <a:effectLst/>
        </p:spPr>
        <p:txBody>
          <a:bodyPr vert="horz" wrap="square" lIns="492542" tIns="246271" rIns="492542" bIns="246271"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3078" name="Rectangle 6">
            <a:extLst>
              <a:ext uri="{FF2B5EF4-FFF2-40B4-BE49-F238E27FC236}">
                <a16:creationId xmlns:a16="http://schemas.microsoft.com/office/drawing/2014/main" id="{177B85F4-EFE7-BD40-9922-6B653DA29226}"/>
              </a:ext>
            </a:extLst>
          </p:cNvPr>
          <p:cNvSpPr>
            <a:spLocks noGrp="1" noChangeArrowheads="1"/>
          </p:cNvSpPr>
          <p:nvPr>
            <p:ph type="ftr" sz="quarter" idx="4"/>
          </p:nvPr>
        </p:nvSpPr>
        <p:spPr bwMode="auto">
          <a:xfrm>
            <a:off x="0" y="47047150"/>
            <a:ext cx="15890875" cy="2476500"/>
          </a:xfrm>
          <a:prstGeom prst="rect">
            <a:avLst/>
          </a:prstGeom>
          <a:noFill/>
          <a:ln w="9525">
            <a:noFill/>
            <a:miter lim="800000"/>
            <a:headEnd/>
            <a:tailEnd/>
          </a:ln>
          <a:effectLst/>
        </p:spPr>
        <p:txBody>
          <a:bodyPr vert="horz" wrap="square" lIns="492542" tIns="246271" rIns="492542" bIns="246271" numCol="1" anchor="b" anchorCtr="0" compatLnSpc="1">
            <a:prstTxWarp prst="textNoShape">
              <a:avLst/>
            </a:prstTxWarp>
          </a:bodyPr>
          <a:lstStyle>
            <a:lvl1pPr defTabSz="4926013">
              <a:defRPr sz="6500">
                <a:latin typeface="Times" charset="0"/>
                <a:ea typeface="ＭＳ Ｐゴシック" charset="-128"/>
              </a:defRPr>
            </a:lvl1pPr>
          </a:lstStyle>
          <a:p>
            <a:pPr>
              <a:defRPr/>
            </a:pPr>
            <a:endParaRPr lang="x-none" altLang="x-none"/>
          </a:p>
        </p:txBody>
      </p:sp>
      <p:sp>
        <p:nvSpPr>
          <p:cNvPr id="3079" name="Rectangle 7">
            <a:extLst>
              <a:ext uri="{FF2B5EF4-FFF2-40B4-BE49-F238E27FC236}">
                <a16:creationId xmlns:a16="http://schemas.microsoft.com/office/drawing/2014/main" id="{355BED4D-525F-6A44-8795-CC709174FA89}"/>
              </a:ext>
            </a:extLst>
          </p:cNvPr>
          <p:cNvSpPr>
            <a:spLocks noGrp="1" noChangeArrowheads="1"/>
          </p:cNvSpPr>
          <p:nvPr>
            <p:ph type="sldNum" sz="quarter" idx="5"/>
          </p:nvPr>
        </p:nvSpPr>
        <p:spPr bwMode="auto">
          <a:xfrm>
            <a:off x="20780375" y="47047150"/>
            <a:ext cx="15890875" cy="2476500"/>
          </a:xfrm>
          <a:prstGeom prst="rect">
            <a:avLst/>
          </a:prstGeom>
          <a:noFill/>
          <a:ln w="9525">
            <a:noFill/>
            <a:miter lim="800000"/>
            <a:headEnd/>
            <a:tailEnd/>
          </a:ln>
          <a:effectLst/>
        </p:spPr>
        <p:txBody>
          <a:bodyPr vert="horz" wrap="square" lIns="492542" tIns="246271" rIns="492542" bIns="246271" numCol="1" anchor="b" anchorCtr="0" compatLnSpc="1">
            <a:prstTxWarp prst="textNoShape">
              <a:avLst/>
            </a:prstTxWarp>
          </a:bodyPr>
          <a:lstStyle>
            <a:lvl1pPr algn="r" defTabSz="4926013">
              <a:defRPr sz="6500">
                <a:latin typeface="Times" pitchFamily="2" charset="0"/>
              </a:defRPr>
            </a:lvl1pPr>
          </a:lstStyle>
          <a:p>
            <a:pPr>
              <a:defRPr/>
            </a:pPr>
            <a:fld id="{4091FE4D-46EC-A047-84A6-F483096E12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a:extLst>
              <a:ext uri="{FF2B5EF4-FFF2-40B4-BE49-F238E27FC236}">
                <a16:creationId xmlns:a16="http://schemas.microsoft.com/office/drawing/2014/main" id="{B9EED11B-7745-E64B-B970-13106C5139E2}"/>
              </a:ext>
            </a:extLst>
          </p:cNvPr>
          <p:cNvSpPr>
            <a:spLocks noGrp="1" noRot="1" noChangeAspect="1" noChangeArrowheads="1" noTextEdit="1"/>
          </p:cNvSpPr>
          <p:nvPr>
            <p:ph type="sldImg"/>
          </p:nvPr>
        </p:nvSpPr>
        <p:spPr>
          <a:ln/>
        </p:spPr>
      </p:sp>
      <p:sp>
        <p:nvSpPr>
          <p:cNvPr id="16386" name="Rectangle 1027">
            <a:extLst>
              <a:ext uri="{FF2B5EF4-FFF2-40B4-BE49-F238E27FC236}">
                <a16:creationId xmlns:a16="http://schemas.microsoft.com/office/drawing/2014/main" id="{400FB1B3-0955-5347-9DF0-A845E973DB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645900"/>
            <a:ext cx="43526075" cy="8035925"/>
          </a:xfrm>
        </p:spPr>
        <p:txBody>
          <a:bodyPr/>
          <a:lstStyle/>
          <a:p>
            <a:r>
              <a:rPr lang="en-US"/>
              <a:t>Click to edit Master title style</a:t>
            </a:r>
          </a:p>
        </p:txBody>
      </p:sp>
      <p:sp>
        <p:nvSpPr>
          <p:cNvPr id="3" name="Subtitle 2"/>
          <p:cNvSpPr>
            <a:spLocks noGrp="1"/>
          </p:cNvSpPr>
          <p:nvPr>
            <p:ph type="subTitle" idx="1"/>
          </p:nvPr>
        </p:nvSpPr>
        <p:spPr>
          <a:xfrm>
            <a:off x="7680325" y="21243925"/>
            <a:ext cx="35845750" cy="9582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3373EC2-663D-5644-B716-912BE419F7CC}"/>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2DCB6D3C-D665-2C46-A266-631EBA7CB0FA}"/>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D24C7FB5-71E4-3D4F-9601-EA4FC2BED960}"/>
              </a:ext>
            </a:extLst>
          </p:cNvPr>
          <p:cNvSpPr>
            <a:spLocks noGrp="1" noChangeArrowheads="1"/>
          </p:cNvSpPr>
          <p:nvPr>
            <p:ph type="sldNum" sz="quarter" idx="12"/>
          </p:nvPr>
        </p:nvSpPr>
        <p:spPr>
          <a:ln/>
        </p:spPr>
        <p:txBody>
          <a:bodyPr/>
          <a:lstStyle>
            <a:lvl1pPr>
              <a:defRPr/>
            </a:lvl1pPr>
          </a:lstStyle>
          <a:p>
            <a:pPr>
              <a:defRPr/>
            </a:pPr>
            <a:fld id="{4E961644-DD16-444B-899B-26ACD22D9FE6}" type="slidenum">
              <a:rPr lang="en-US" altLang="en-US"/>
              <a:pPr>
                <a:defRPr/>
              </a:pPr>
              <a:t>‹#›</a:t>
            </a:fld>
            <a:endParaRPr lang="en-US" altLang="en-US"/>
          </a:p>
        </p:txBody>
      </p:sp>
    </p:spTree>
    <p:extLst>
      <p:ext uri="{BB962C8B-B14F-4D97-AF65-F5344CB8AC3E}">
        <p14:creationId xmlns:p14="http://schemas.microsoft.com/office/powerpoint/2010/main" val="27782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8BB53A-E8A5-9F4A-BFC5-C8587F56571E}"/>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D4D13251-DC5A-0D4C-ADBD-D6D1898FC773}"/>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0CA14CC6-6928-FA41-8E01-E8F87CCECA26}"/>
              </a:ext>
            </a:extLst>
          </p:cNvPr>
          <p:cNvSpPr>
            <a:spLocks noGrp="1" noChangeArrowheads="1"/>
          </p:cNvSpPr>
          <p:nvPr>
            <p:ph type="sldNum" sz="quarter" idx="12"/>
          </p:nvPr>
        </p:nvSpPr>
        <p:spPr>
          <a:ln/>
        </p:spPr>
        <p:txBody>
          <a:bodyPr/>
          <a:lstStyle>
            <a:lvl1pPr>
              <a:defRPr/>
            </a:lvl1pPr>
          </a:lstStyle>
          <a:p>
            <a:pPr>
              <a:defRPr/>
            </a:pPr>
            <a:fld id="{7DA76559-1064-0B4F-9C79-94CBACF89DA5}" type="slidenum">
              <a:rPr lang="en-US" altLang="en-US"/>
              <a:pPr>
                <a:defRPr/>
              </a:pPr>
              <a:t>‹#›</a:t>
            </a:fld>
            <a:endParaRPr lang="en-US" altLang="en-US"/>
          </a:p>
        </p:txBody>
      </p:sp>
    </p:spTree>
    <p:extLst>
      <p:ext uri="{BB962C8B-B14F-4D97-AF65-F5344CB8AC3E}">
        <p14:creationId xmlns:p14="http://schemas.microsoft.com/office/powerpoint/2010/main" val="425182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332163"/>
            <a:ext cx="10880725" cy="29992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3332163"/>
            <a:ext cx="32492950" cy="29992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E109F7-20D0-9947-BFD0-7755156EA3EC}"/>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100A9B20-DABC-3446-8C43-B6D8521397E6}"/>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8525C1AD-7ACC-E54C-96CB-904B93A52CF4}"/>
              </a:ext>
            </a:extLst>
          </p:cNvPr>
          <p:cNvSpPr>
            <a:spLocks noGrp="1" noChangeArrowheads="1"/>
          </p:cNvSpPr>
          <p:nvPr>
            <p:ph type="sldNum" sz="quarter" idx="12"/>
          </p:nvPr>
        </p:nvSpPr>
        <p:spPr>
          <a:ln/>
        </p:spPr>
        <p:txBody>
          <a:bodyPr/>
          <a:lstStyle>
            <a:lvl1pPr>
              <a:defRPr/>
            </a:lvl1pPr>
          </a:lstStyle>
          <a:p>
            <a:pPr>
              <a:defRPr/>
            </a:pPr>
            <a:fld id="{41A10F49-24E6-4E41-B300-9DD7AE120C25}" type="slidenum">
              <a:rPr lang="en-US" altLang="en-US"/>
              <a:pPr>
                <a:defRPr/>
              </a:pPr>
              <a:t>‹#›</a:t>
            </a:fld>
            <a:endParaRPr lang="en-US" altLang="en-US"/>
          </a:p>
        </p:txBody>
      </p:sp>
    </p:spTree>
    <p:extLst>
      <p:ext uri="{BB962C8B-B14F-4D97-AF65-F5344CB8AC3E}">
        <p14:creationId xmlns:p14="http://schemas.microsoft.com/office/powerpoint/2010/main" val="37935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AFFD21-3E6D-A248-B2B0-7FDC7E5B59E6}"/>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D555E63A-52B9-C24D-8A9B-45BF55B8985C}"/>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77A47FE6-2CD7-9745-B4CD-98C6D7124357}"/>
              </a:ext>
            </a:extLst>
          </p:cNvPr>
          <p:cNvSpPr>
            <a:spLocks noGrp="1" noChangeArrowheads="1"/>
          </p:cNvSpPr>
          <p:nvPr>
            <p:ph type="sldNum" sz="quarter" idx="12"/>
          </p:nvPr>
        </p:nvSpPr>
        <p:spPr>
          <a:ln/>
        </p:spPr>
        <p:txBody>
          <a:bodyPr/>
          <a:lstStyle>
            <a:lvl1pPr>
              <a:defRPr/>
            </a:lvl1pPr>
          </a:lstStyle>
          <a:p>
            <a:pPr>
              <a:defRPr/>
            </a:pPr>
            <a:fld id="{8E51DF00-F627-8C4E-A967-FCF0A485513A}" type="slidenum">
              <a:rPr lang="en-US" altLang="en-US"/>
              <a:pPr>
                <a:defRPr/>
              </a:pPr>
              <a:t>‹#›</a:t>
            </a:fld>
            <a:endParaRPr lang="en-US" altLang="en-US"/>
          </a:p>
        </p:txBody>
      </p:sp>
    </p:spTree>
    <p:extLst>
      <p:ext uri="{BB962C8B-B14F-4D97-AF65-F5344CB8AC3E}">
        <p14:creationId xmlns:p14="http://schemas.microsoft.com/office/powerpoint/2010/main" val="130544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4090313"/>
            <a:ext cx="43526075" cy="74469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5889288"/>
            <a:ext cx="43526075" cy="8201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455B73F-BFA3-E346-9786-5FC464F1C662}"/>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A47D3183-8558-BB48-9040-AFDF18DCF755}"/>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75EB38CB-7239-3E41-B4C0-1F5C74560ACE}"/>
              </a:ext>
            </a:extLst>
          </p:cNvPr>
          <p:cNvSpPr>
            <a:spLocks noGrp="1" noChangeArrowheads="1"/>
          </p:cNvSpPr>
          <p:nvPr>
            <p:ph type="sldNum" sz="quarter" idx="12"/>
          </p:nvPr>
        </p:nvSpPr>
        <p:spPr>
          <a:ln/>
        </p:spPr>
        <p:txBody>
          <a:bodyPr/>
          <a:lstStyle>
            <a:lvl1pPr>
              <a:defRPr/>
            </a:lvl1pPr>
          </a:lstStyle>
          <a:p>
            <a:pPr>
              <a:defRPr/>
            </a:pPr>
            <a:fld id="{CED7EC99-1682-9A47-8FDF-73667216043E}" type="slidenum">
              <a:rPr lang="en-US" altLang="en-US"/>
              <a:pPr>
                <a:defRPr/>
              </a:pPr>
              <a:t>‹#›</a:t>
            </a:fld>
            <a:endParaRPr lang="en-US" altLang="en-US"/>
          </a:p>
        </p:txBody>
      </p:sp>
    </p:spTree>
    <p:extLst>
      <p:ext uri="{BB962C8B-B14F-4D97-AF65-F5344CB8AC3E}">
        <p14:creationId xmlns:p14="http://schemas.microsoft.com/office/powerpoint/2010/main" val="40597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10829925"/>
            <a:ext cx="21686837" cy="2249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10829925"/>
            <a:ext cx="21686838" cy="2249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D41FE1-7CBF-594B-8384-4549F65F2A9B}"/>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5">
            <a:extLst>
              <a:ext uri="{FF2B5EF4-FFF2-40B4-BE49-F238E27FC236}">
                <a16:creationId xmlns:a16="http://schemas.microsoft.com/office/drawing/2014/main" id="{278EA632-C722-7F4E-83CC-1B7C06C6544B}"/>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6">
            <a:extLst>
              <a:ext uri="{FF2B5EF4-FFF2-40B4-BE49-F238E27FC236}">
                <a16:creationId xmlns:a16="http://schemas.microsoft.com/office/drawing/2014/main" id="{E42D3A9A-8245-DD4F-883E-93E13ACDC589}"/>
              </a:ext>
            </a:extLst>
          </p:cNvPr>
          <p:cNvSpPr>
            <a:spLocks noGrp="1" noChangeArrowheads="1"/>
          </p:cNvSpPr>
          <p:nvPr>
            <p:ph type="sldNum" sz="quarter" idx="12"/>
          </p:nvPr>
        </p:nvSpPr>
        <p:spPr>
          <a:ln/>
        </p:spPr>
        <p:txBody>
          <a:bodyPr/>
          <a:lstStyle>
            <a:lvl1pPr>
              <a:defRPr/>
            </a:lvl1pPr>
          </a:lstStyle>
          <a:p>
            <a:pPr>
              <a:defRPr/>
            </a:pPr>
            <a:fld id="{211E3189-EBD4-7C40-BAB4-50F9BA2B53DE}" type="slidenum">
              <a:rPr lang="en-US" altLang="en-US"/>
              <a:pPr>
                <a:defRPr/>
              </a:pPr>
              <a:t>‹#›</a:t>
            </a:fld>
            <a:endParaRPr lang="en-US" altLang="en-US"/>
          </a:p>
        </p:txBody>
      </p:sp>
    </p:spTree>
    <p:extLst>
      <p:ext uri="{BB962C8B-B14F-4D97-AF65-F5344CB8AC3E}">
        <p14:creationId xmlns:p14="http://schemas.microsoft.com/office/powerpoint/2010/main" val="180506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01775"/>
            <a:ext cx="46085125" cy="624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391525"/>
            <a:ext cx="22625050" cy="3497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888788"/>
            <a:ext cx="22625050" cy="216011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391525"/>
            <a:ext cx="22632988" cy="3497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888788"/>
            <a:ext cx="22632988" cy="216011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32BBCC-0E0C-E746-A53B-5B839A56A10C}"/>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8" name="Rectangle 5">
            <a:extLst>
              <a:ext uri="{FF2B5EF4-FFF2-40B4-BE49-F238E27FC236}">
                <a16:creationId xmlns:a16="http://schemas.microsoft.com/office/drawing/2014/main" id="{3B73A603-1F43-7041-8B28-818CC333ECE4}"/>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9" name="Rectangle 6">
            <a:extLst>
              <a:ext uri="{FF2B5EF4-FFF2-40B4-BE49-F238E27FC236}">
                <a16:creationId xmlns:a16="http://schemas.microsoft.com/office/drawing/2014/main" id="{D20BB111-E42B-7E4B-BC11-67B5F30B0D1B}"/>
              </a:ext>
            </a:extLst>
          </p:cNvPr>
          <p:cNvSpPr>
            <a:spLocks noGrp="1" noChangeArrowheads="1"/>
          </p:cNvSpPr>
          <p:nvPr>
            <p:ph type="sldNum" sz="quarter" idx="12"/>
          </p:nvPr>
        </p:nvSpPr>
        <p:spPr>
          <a:ln/>
        </p:spPr>
        <p:txBody>
          <a:bodyPr/>
          <a:lstStyle>
            <a:lvl1pPr>
              <a:defRPr/>
            </a:lvl1pPr>
          </a:lstStyle>
          <a:p>
            <a:pPr>
              <a:defRPr/>
            </a:pPr>
            <a:fld id="{5E362641-4D4C-BD43-A865-CDB4232B40FA}" type="slidenum">
              <a:rPr lang="en-US" altLang="en-US"/>
              <a:pPr>
                <a:defRPr/>
              </a:pPr>
              <a:t>‹#›</a:t>
            </a:fld>
            <a:endParaRPr lang="en-US" altLang="en-US"/>
          </a:p>
        </p:txBody>
      </p:sp>
    </p:spTree>
    <p:extLst>
      <p:ext uri="{BB962C8B-B14F-4D97-AF65-F5344CB8AC3E}">
        <p14:creationId xmlns:p14="http://schemas.microsoft.com/office/powerpoint/2010/main" val="113209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DA539F5-2332-AF41-9B70-AE6099B3B641}"/>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4" name="Rectangle 5">
            <a:extLst>
              <a:ext uri="{FF2B5EF4-FFF2-40B4-BE49-F238E27FC236}">
                <a16:creationId xmlns:a16="http://schemas.microsoft.com/office/drawing/2014/main" id="{6171C41B-A28B-6D4F-9DB2-EF825C51D59D}"/>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5" name="Rectangle 6">
            <a:extLst>
              <a:ext uri="{FF2B5EF4-FFF2-40B4-BE49-F238E27FC236}">
                <a16:creationId xmlns:a16="http://schemas.microsoft.com/office/drawing/2014/main" id="{BAC49811-D12C-5248-B198-CC4503C3A1F7}"/>
              </a:ext>
            </a:extLst>
          </p:cNvPr>
          <p:cNvSpPr>
            <a:spLocks noGrp="1" noChangeArrowheads="1"/>
          </p:cNvSpPr>
          <p:nvPr>
            <p:ph type="sldNum" sz="quarter" idx="12"/>
          </p:nvPr>
        </p:nvSpPr>
        <p:spPr>
          <a:ln/>
        </p:spPr>
        <p:txBody>
          <a:bodyPr/>
          <a:lstStyle>
            <a:lvl1pPr>
              <a:defRPr/>
            </a:lvl1pPr>
          </a:lstStyle>
          <a:p>
            <a:pPr>
              <a:defRPr/>
            </a:pPr>
            <a:fld id="{CC966783-4CE4-8F40-8FBD-DA4C1D3CE101}" type="slidenum">
              <a:rPr lang="en-US" altLang="en-US"/>
              <a:pPr>
                <a:defRPr/>
              </a:pPr>
              <a:t>‹#›</a:t>
            </a:fld>
            <a:endParaRPr lang="en-US" altLang="en-US"/>
          </a:p>
        </p:txBody>
      </p:sp>
    </p:spTree>
    <p:extLst>
      <p:ext uri="{BB962C8B-B14F-4D97-AF65-F5344CB8AC3E}">
        <p14:creationId xmlns:p14="http://schemas.microsoft.com/office/powerpoint/2010/main" val="258184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45A660-2F9C-F945-926B-80A4F7962512}"/>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3" name="Rectangle 5">
            <a:extLst>
              <a:ext uri="{FF2B5EF4-FFF2-40B4-BE49-F238E27FC236}">
                <a16:creationId xmlns:a16="http://schemas.microsoft.com/office/drawing/2014/main" id="{4863DA01-EA7D-894E-85E5-0DE22707AA91}"/>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4" name="Rectangle 6">
            <a:extLst>
              <a:ext uri="{FF2B5EF4-FFF2-40B4-BE49-F238E27FC236}">
                <a16:creationId xmlns:a16="http://schemas.microsoft.com/office/drawing/2014/main" id="{76DA5EE2-D8CC-2743-A613-DDA39C6B5C24}"/>
              </a:ext>
            </a:extLst>
          </p:cNvPr>
          <p:cNvSpPr>
            <a:spLocks noGrp="1" noChangeArrowheads="1"/>
          </p:cNvSpPr>
          <p:nvPr>
            <p:ph type="sldNum" sz="quarter" idx="12"/>
          </p:nvPr>
        </p:nvSpPr>
        <p:spPr>
          <a:ln/>
        </p:spPr>
        <p:txBody>
          <a:bodyPr/>
          <a:lstStyle>
            <a:lvl1pPr>
              <a:defRPr/>
            </a:lvl1pPr>
          </a:lstStyle>
          <a:p>
            <a:pPr>
              <a:defRPr/>
            </a:pPr>
            <a:fld id="{97644DEC-CF7F-F84F-B408-C67C0086CBDD}" type="slidenum">
              <a:rPr lang="en-US" altLang="en-US"/>
              <a:pPr>
                <a:defRPr/>
              </a:pPr>
              <a:t>‹#›</a:t>
            </a:fld>
            <a:endParaRPr lang="en-US" altLang="en-US"/>
          </a:p>
        </p:txBody>
      </p:sp>
    </p:spTree>
    <p:extLst>
      <p:ext uri="{BB962C8B-B14F-4D97-AF65-F5344CB8AC3E}">
        <p14:creationId xmlns:p14="http://schemas.microsoft.com/office/powerpoint/2010/main" val="116626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92250"/>
            <a:ext cx="16846550" cy="6353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92250"/>
            <a:ext cx="28625800" cy="31997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845425"/>
            <a:ext cx="16846550" cy="25644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01EB4F-8C61-FA48-8634-6711E8392759}"/>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5">
            <a:extLst>
              <a:ext uri="{FF2B5EF4-FFF2-40B4-BE49-F238E27FC236}">
                <a16:creationId xmlns:a16="http://schemas.microsoft.com/office/drawing/2014/main" id="{7D139CF4-FD41-5A46-9E0A-2D288DC589C6}"/>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6">
            <a:extLst>
              <a:ext uri="{FF2B5EF4-FFF2-40B4-BE49-F238E27FC236}">
                <a16:creationId xmlns:a16="http://schemas.microsoft.com/office/drawing/2014/main" id="{47AC547A-4C86-DD41-A47D-FE760444C106}"/>
              </a:ext>
            </a:extLst>
          </p:cNvPr>
          <p:cNvSpPr>
            <a:spLocks noGrp="1" noChangeArrowheads="1"/>
          </p:cNvSpPr>
          <p:nvPr>
            <p:ph type="sldNum" sz="quarter" idx="12"/>
          </p:nvPr>
        </p:nvSpPr>
        <p:spPr>
          <a:ln/>
        </p:spPr>
        <p:txBody>
          <a:bodyPr/>
          <a:lstStyle>
            <a:lvl1pPr>
              <a:defRPr/>
            </a:lvl1pPr>
          </a:lstStyle>
          <a:p>
            <a:pPr>
              <a:defRPr/>
            </a:pPr>
            <a:fld id="{D9928D2C-02D0-D345-8F97-6EC8DC05D6BF}" type="slidenum">
              <a:rPr lang="en-US" altLang="en-US"/>
              <a:pPr>
                <a:defRPr/>
              </a:pPr>
              <a:t>‹#›</a:t>
            </a:fld>
            <a:endParaRPr lang="en-US" altLang="en-US"/>
          </a:p>
        </p:txBody>
      </p:sp>
    </p:spTree>
    <p:extLst>
      <p:ext uri="{BB962C8B-B14F-4D97-AF65-F5344CB8AC3E}">
        <p14:creationId xmlns:p14="http://schemas.microsoft.com/office/powerpoint/2010/main" val="2225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6242963"/>
            <a:ext cx="30724475" cy="30988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349625"/>
            <a:ext cx="30724475" cy="22494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9341763"/>
            <a:ext cx="30724475" cy="4398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7ABCA8-1B6E-994F-8DCE-24283F6A761F}"/>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5">
            <a:extLst>
              <a:ext uri="{FF2B5EF4-FFF2-40B4-BE49-F238E27FC236}">
                <a16:creationId xmlns:a16="http://schemas.microsoft.com/office/drawing/2014/main" id="{324512DC-B9FB-BE4A-A595-B855B90898DE}"/>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6">
            <a:extLst>
              <a:ext uri="{FF2B5EF4-FFF2-40B4-BE49-F238E27FC236}">
                <a16:creationId xmlns:a16="http://schemas.microsoft.com/office/drawing/2014/main" id="{ED1886B6-350B-2545-8FE8-86F87303647E}"/>
              </a:ext>
            </a:extLst>
          </p:cNvPr>
          <p:cNvSpPr>
            <a:spLocks noGrp="1" noChangeArrowheads="1"/>
          </p:cNvSpPr>
          <p:nvPr>
            <p:ph type="sldNum" sz="quarter" idx="12"/>
          </p:nvPr>
        </p:nvSpPr>
        <p:spPr>
          <a:ln/>
        </p:spPr>
        <p:txBody>
          <a:bodyPr/>
          <a:lstStyle>
            <a:lvl1pPr>
              <a:defRPr/>
            </a:lvl1pPr>
          </a:lstStyle>
          <a:p>
            <a:pPr>
              <a:defRPr/>
            </a:pPr>
            <a:fld id="{0F91601D-CE66-3244-95E4-DAB0FEAE8610}" type="slidenum">
              <a:rPr lang="en-US" altLang="en-US"/>
              <a:pPr>
                <a:defRPr/>
              </a:pPr>
              <a:t>‹#›</a:t>
            </a:fld>
            <a:endParaRPr lang="en-US" altLang="en-US"/>
          </a:p>
        </p:txBody>
      </p:sp>
    </p:spTree>
    <p:extLst>
      <p:ext uri="{BB962C8B-B14F-4D97-AF65-F5344CB8AC3E}">
        <p14:creationId xmlns:p14="http://schemas.microsoft.com/office/powerpoint/2010/main" val="49236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A9F5AE-7593-7D41-A8E4-79B4E8C56CF4}"/>
              </a:ext>
            </a:extLst>
          </p:cNvPr>
          <p:cNvSpPr>
            <a:spLocks noGrp="1" noChangeArrowheads="1"/>
          </p:cNvSpPr>
          <p:nvPr>
            <p:ph type="title"/>
          </p:nvPr>
        </p:nvSpPr>
        <p:spPr bwMode="auto">
          <a:xfrm>
            <a:off x="3840163" y="3332163"/>
            <a:ext cx="43526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5015" tIns="232508" rIns="465015" bIns="23250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E605DA2-C1DE-4343-AC09-8F7CFA636DA5}"/>
              </a:ext>
            </a:extLst>
          </p:cNvPr>
          <p:cNvSpPr>
            <a:spLocks noGrp="1" noChangeArrowheads="1"/>
          </p:cNvSpPr>
          <p:nvPr>
            <p:ph type="body" idx="1"/>
          </p:nvPr>
        </p:nvSpPr>
        <p:spPr bwMode="auto">
          <a:xfrm>
            <a:off x="3840163" y="10829925"/>
            <a:ext cx="43526075" cy="2249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5015" tIns="232508" rIns="465015" bIns="2325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87CF334-B19A-0C41-A4B6-C1BEEA2CE3DE}"/>
              </a:ext>
            </a:extLst>
          </p:cNvPr>
          <p:cNvSpPr>
            <a:spLocks noGrp="1" noChangeArrowheads="1"/>
          </p:cNvSpPr>
          <p:nvPr>
            <p:ph type="dt" sz="half" idx="2"/>
          </p:nvPr>
        </p:nvSpPr>
        <p:spPr bwMode="auto">
          <a:xfrm>
            <a:off x="3840163" y="34158238"/>
            <a:ext cx="10668000" cy="2498725"/>
          </a:xfrm>
          <a:prstGeom prst="rect">
            <a:avLst/>
          </a:prstGeom>
          <a:noFill/>
          <a:ln w="9525">
            <a:noFill/>
            <a:miter lim="800000"/>
            <a:headEnd/>
            <a:tailEnd/>
          </a:ln>
          <a:effectLst/>
        </p:spPr>
        <p:txBody>
          <a:bodyPr vert="horz" wrap="square" lIns="465015" tIns="232508" rIns="465015" bIns="232508" numCol="1" anchor="t" anchorCtr="0" compatLnSpc="1">
            <a:prstTxWarp prst="textNoShape">
              <a:avLst/>
            </a:prstTxWarp>
          </a:bodyPr>
          <a:lstStyle>
            <a:lvl1pPr>
              <a:defRPr sz="7300">
                <a:latin typeface="Times" charset="0"/>
                <a:ea typeface="ＭＳ Ｐゴシック" charset="-128"/>
              </a:defRPr>
            </a:lvl1pPr>
          </a:lstStyle>
          <a:p>
            <a:pPr>
              <a:defRPr/>
            </a:pPr>
            <a:endParaRPr lang="x-none" altLang="x-none"/>
          </a:p>
        </p:txBody>
      </p:sp>
      <p:sp>
        <p:nvSpPr>
          <p:cNvPr id="1029" name="Rectangle 5">
            <a:extLst>
              <a:ext uri="{FF2B5EF4-FFF2-40B4-BE49-F238E27FC236}">
                <a16:creationId xmlns:a16="http://schemas.microsoft.com/office/drawing/2014/main" id="{0FE5C907-45E7-E149-88F6-67AABC110F8C}"/>
              </a:ext>
            </a:extLst>
          </p:cNvPr>
          <p:cNvSpPr>
            <a:spLocks noGrp="1" noChangeArrowheads="1"/>
          </p:cNvSpPr>
          <p:nvPr>
            <p:ph type="ftr" sz="quarter" idx="3"/>
          </p:nvPr>
        </p:nvSpPr>
        <p:spPr bwMode="auto">
          <a:xfrm>
            <a:off x="17495838" y="34158238"/>
            <a:ext cx="16214725" cy="2498725"/>
          </a:xfrm>
          <a:prstGeom prst="rect">
            <a:avLst/>
          </a:prstGeom>
          <a:noFill/>
          <a:ln w="9525">
            <a:noFill/>
            <a:miter lim="800000"/>
            <a:headEnd/>
            <a:tailEnd/>
          </a:ln>
          <a:effectLst/>
        </p:spPr>
        <p:txBody>
          <a:bodyPr vert="horz" wrap="square" lIns="465015" tIns="232508" rIns="465015" bIns="232508" numCol="1" anchor="t" anchorCtr="0" compatLnSpc="1">
            <a:prstTxWarp prst="textNoShape">
              <a:avLst/>
            </a:prstTxWarp>
          </a:bodyPr>
          <a:lstStyle>
            <a:lvl1pPr algn="ctr">
              <a:defRPr sz="7300">
                <a:latin typeface="Times" charset="0"/>
                <a:ea typeface="ＭＳ Ｐゴシック" charset="-128"/>
              </a:defRPr>
            </a:lvl1pPr>
          </a:lstStyle>
          <a:p>
            <a:pPr>
              <a:defRPr/>
            </a:pPr>
            <a:endParaRPr lang="x-none" altLang="x-none"/>
          </a:p>
        </p:txBody>
      </p:sp>
      <p:sp>
        <p:nvSpPr>
          <p:cNvPr id="1030" name="Rectangle 6">
            <a:extLst>
              <a:ext uri="{FF2B5EF4-FFF2-40B4-BE49-F238E27FC236}">
                <a16:creationId xmlns:a16="http://schemas.microsoft.com/office/drawing/2014/main" id="{03C81EFA-5651-2643-AEA6-35C075309F31}"/>
              </a:ext>
            </a:extLst>
          </p:cNvPr>
          <p:cNvSpPr>
            <a:spLocks noGrp="1" noChangeArrowheads="1"/>
          </p:cNvSpPr>
          <p:nvPr>
            <p:ph type="sldNum" sz="quarter" idx="4"/>
          </p:nvPr>
        </p:nvSpPr>
        <p:spPr bwMode="auto">
          <a:xfrm>
            <a:off x="36698238" y="34158238"/>
            <a:ext cx="10668000" cy="2498725"/>
          </a:xfrm>
          <a:prstGeom prst="rect">
            <a:avLst/>
          </a:prstGeom>
          <a:noFill/>
          <a:ln w="9525">
            <a:noFill/>
            <a:miter lim="800000"/>
            <a:headEnd/>
            <a:tailEnd/>
          </a:ln>
          <a:effectLst/>
        </p:spPr>
        <p:txBody>
          <a:bodyPr vert="horz" wrap="square" lIns="465015" tIns="232508" rIns="465015" bIns="232508" numCol="1" anchor="t" anchorCtr="0" compatLnSpc="1">
            <a:prstTxWarp prst="textNoShape">
              <a:avLst/>
            </a:prstTxWarp>
          </a:bodyPr>
          <a:lstStyle>
            <a:lvl1pPr algn="r">
              <a:defRPr sz="7300">
                <a:latin typeface="Times" pitchFamily="2" charset="0"/>
              </a:defRPr>
            </a:lvl1pPr>
          </a:lstStyle>
          <a:p>
            <a:pPr>
              <a:defRPr/>
            </a:pPr>
            <a:fld id="{50D7D391-42DD-BE4D-8FAA-43092D8F94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48200" rtl="0" eaLnBrk="0" fontAlgn="base" hangingPunct="0">
        <a:spcBef>
          <a:spcPct val="0"/>
        </a:spcBef>
        <a:spcAft>
          <a:spcPct val="0"/>
        </a:spcAft>
        <a:defRPr sz="22400">
          <a:solidFill>
            <a:schemeClr val="tx2"/>
          </a:solidFill>
          <a:latin typeface="+mj-lt"/>
          <a:ea typeface="ＭＳ Ｐゴシック" charset="-128"/>
          <a:cs typeface="ＭＳ Ｐゴシック" charset="-128"/>
        </a:defRPr>
      </a:lvl1pPr>
      <a:lvl2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2pPr>
      <a:lvl3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3pPr>
      <a:lvl4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4pPr>
      <a:lvl5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5pPr>
      <a:lvl6pPr marL="457200" algn="ctr" defTabSz="4648200" rtl="0" fontAlgn="base">
        <a:spcBef>
          <a:spcPct val="0"/>
        </a:spcBef>
        <a:spcAft>
          <a:spcPct val="0"/>
        </a:spcAft>
        <a:defRPr sz="22400">
          <a:solidFill>
            <a:schemeClr val="tx2"/>
          </a:solidFill>
          <a:latin typeface="Times" pitchFamily="-111" charset="0"/>
        </a:defRPr>
      </a:lvl6pPr>
      <a:lvl7pPr marL="914400" algn="ctr" defTabSz="4648200" rtl="0" fontAlgn="base">
        <a:spcBef>
          <a:spcPct val="0"/>
        </a:spcBef>
        <a:spcAft>
          <a:spcPct val="0"/>
        </a:spcAft>
        <a:defRPr sz="22400">
          <a:solidFill>
            <a:schemeClr val="tx2"/>
          </a:solidFill>
          <a:latin typeface="Times" pitchFamily="-111" charset="0"/>
        </a:defRPr>
      </a:lvl7pPr>
      <a:lvl8pPr marL="1371600" algn="ctr" defTabSz="4648200" rtl="0" fontAlgn="base">
        <a:spcBef>
          <a:spcPct val="0"/>
        </a:spcBef>
        <a:spcAft>
          <a:spcPct val="0"/>
        </a:spcAft>
        <a:defRPr sz="22400">
          <a:solidFill>
            <a:schemeClr val="tx2"/>
          </a:solidFill>
          <a:latin typeface="Times" pitchFamily="-111" charset="0"/>
        </a:defRPr>
      </a:lvl8pPr>
      <a:lvl9pPr marL="1828800" algn="ctr" defTabSz="4648200" rtl="0" fontAlgn="base">
        <a:spcBef>
          <a:spcPct val="0"/>
        </a:spcBef>
        <a:spcAft>
          <a:spcPct val="0"/>
        </a:spcAft>
        <a:defRPr sz="22400">
          <a:solidFill>
            <a:schemeClr val="tx2"/>
          </a:solidFill>
          <a:latin typeface="Times" pitchFamily="-111" charset="0"/>
        </a:defRPr>
      </a:lvl9pPr>
    </p:titleStyle>
    <p:bodyStyle>
      <a:lvl1pPr marL="1741488" indent="-1741488" algn="l" defTabSz="4648200" rtl="0" eaLnBrk="0" fontAlgn="base" hangingPunct="0">
        <a:spcBef>
          <a:spcPct val="20000"/>
        </a:spcBef>
        <a:spcAft>
          <a:spcPct val="0"/>
        </a:spcAft>
        <a:buChar char="•"/>
        <a:defRPr sz="16100">
          <a:solidFill>
            <a:schemeClr val="tx1"/>
          </a:solidFill>
          <a:latin typeface="+mn-lt"/>
          <a:ea typeface="ＭＳ Ｐゴシック" charset="-128"/>
          <a:cs typeface="ＭＳ Ｐゴシック" charset="-128"/>
        </a:defRPr>
      </a:lvl1pPr>
      <a:lvl2pPr marL="3781425" indent="-1454150" algn="l" defTabSz="4648200" rtl="0" eaLnBrk="0" fontAlgn="base" hangingPunct="0">
        <a:spcBef>
          <a:spcPct val="20000"/>
        </a:spcBef>
        <a:spcAft>
          <a:spcPct val="0"/>
        </a:spcAft>
        <a:buChar char="–"/>
        <a:defRPr sz="14000">
          <a:solidFill>
            <a:schemeClr val="tx1"/>
          </a:solidFill>
          <a:latin typeface="+mn-lt"/>
          <a:ea typeface="ＭＳ Ｐゴシック" pitchFamily="-111" charset="-128"/>
        </a:defRPr>
      </a:lvl2pPr>
      <a:lvl3pPr marL="5811838" indent="-1163638" algn="l" defTabSz="4648200" rtl="0" eaLnBrk="0" fontAlgn="base" hangingPunct="0">
        <a:spcBef>
          <a:spcPct val="20000"/>
        </a:spcBef>
        <a:spcAft>
          <a:spcPct val="0"/>
        </a:spcAft>
        <a:buChar char="•"/>
        <a:defRPr sz="12000">
          <a:solidFill>
            <a:schemeClr val="tx1"/>
          </a:solidFill>
          <a:latin typeface="+mn-lt"/>
          <a:ea typeface="ＭＳ Ｐゴシック" pitchFamily="-111" charset="-128"/>
        </a:defRPr>
      </a:lvl3pPr>
      <a:lvl4pPr marL="8139113" indent="-1163638" algn="l" defTabSz="4648200" rtl="0" eaLnBrk="0" fontAlgn="base" hangingPunct="0">
        <a:spcBef>
          <a:spcPct val="20000"/>
        </a:spcBef>
        <a:spcAft>
          <a:spcPct val="0"/>
        </a:spcAft>
        <a:buChar char="–"/>
        <a:defRPr sz="10400">
          <a:solidFill>
            <a:schemeClr val="tx1"/>
          </a:solidFill>
          <a:latin typeface="+mn-lt"/>
          <a:ea typeface="ＭＳ Ｐゴシック" pitchFamily="-111" charset="-128"/>
        </a:defRPr>
      </a:lvl4pPr>
      <a:lvl5pPr marL="10458450" indent="-1155700" algn="l" defTabSz="4648200" rtl="0" eaLnBrk="0" fontAlgn="base" hangingPunct="0">
        <a:spcBef>
          <a:spcPct val="20000"/>
        </a:spcBef>
        <a:spcAft>
          <a:spcPct val="0"/>
        </a:spcAft>
        <a:buChar char="»"/>
        <a:defRPr sz="10400">
          <a:solidFill>
            <a:schemeClr val="tx1"/>
          </a:solidFill>
          <a:latin typeface="+mn-lt"/>
          <a:ea typeface="ＭＳ Ｐゴシック" pitchFamily="-111" charset="-128"/>
        </a:defRPr>
      </a:lvl5pPr>
      <a:lvl6pPr marL="109156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6pPr>
      <a:lvl7pPr marL="113728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7pPr>
      <a:lvl8pPr marL="118300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8pPr>
      <a:lvl9pPr marL="122872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hart" Target="../charts/chart2.xml"/><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4" name="Rectangle 150">
            <a:extLst>
              <a:ext uri="{FF2B5EF4-FFF2-40B4-BE49-F238E27FC236}">
                <a16:creationId xmlns:a16="http://schemas.microsoft.com/office/drawing/2014/main" id="{1D067424-9DEB-FE4C-9785-1DA49204E0B0}"/>
              </a:ext>
            </a:extLst>
          </p:cNvPr>
          <p:cNvSpPr>
            <a:spLocks noChangeArrowheads="1"/>
          </p:cNvSpPr>
          <p:nvPr/>
        </p:nvSpPr>
        <p:spPr bwMode="auto">
          <a:xfrm>
            <a:off x="1143290" y="27472926"/>
            <a:ext cx="14987295" cy="9339612"/>
          </a:xfrm>
          <a:prstGeom prst="rect">
            <a:avLst/>
          </a:prstGeom>
          <a:noFill/>
          <a:ln w="9525">
            <a:noFill/>
            <a:round/>
            <a:headEnd/>
            <a:tailEnd/>
          </a:ln>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endParaRPr lang="en-US" altLang="en-US" sz="3200" dirty="0"/>
          </a:p>
        </p:txBody>
      </p:sp>
      <p:sp>
        <p:nvSpPr>
          <p:cNvPr id="15362" name="Text Box 2">
            <a:extLst>
              <a:ext uri="{FF2B5EF4-FFF2-40B4-BE49-F238E27FC236}">
                <a16:creationId xmlns:a16="http://schemas.microsoft.com/office/drawing/2014/main" id="{E8CA0A93-8C5F-B846-95B1-AC7F8BB6757A}"/>
              </a:ext>
            </a:extLst>
          </p:cNvPr>
          <p:cNvSpPr txBox="1">
            <a:spLocks noChangeArrowheads="1"/>
          </p:cNvSpPr>
          <p:nvPr/>
        </p:nvSpPr>
        <p:spPr bwMode="auto">
          <a:xfrm>
            <a:off x="7578725" y="858838"/>
            <a:ext cx="37409438" cy="57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7200" dirty="0">
                <a:solidFill>
                  <a:srgbClr val="000000"/>
                </a:solidFill>
              </a:rPr>
              <a:t>	</a:t>
            </a:r>
            <a:r>
              <a:rPr lang="en-US" altLang="en-US" sz="9600" b="1" dirty="0"/>
              <a:t> Discovery of Antibiotic Resistance Genes Transferred Between Bacteriophage and Bacteria</a:t>
            </a:r>
            <a:endParaRPr lang="en-US" altLang="en-US" sz="5200" dirty="0"/>
          </a:p>
          <a:p>
            <a:pPr algn="ctr"/>
            <a:r>
              <a:rPr lang="en-US" altLang="en-US" sz="5200" dirty="0"/>
              <a:t>Jasmine Pesante, Emma Sarro PhD, Bernadette Connors PhD</a:t>
            </a:r>
            <a:endParaRPr lang="en-US" altLang="en-US" sz="4200" i="1" dirty="0"/>
          </a:p>
          <a:p>
            <a:pPr algn="ctr">
              <a:spcBef>
                <a:spcPts val="2000"/>
              </a:spcBef>
            </a:pPr>
            <a:r>
              <a:rPr lang="en-US" altLang="en-US" sz="4400" i="1" dirty="0"/>
              <a:t>Science Department, Dominican College</a:t>
            </a:r>
          </a:p>
          <a:p>
            <a:pPr algn="ctr">
              <a:spcBef>
                <a:spcPts val="2000"/>
              </a:spcBef>
            </a:pPr>
            <a:r>
              <a:rPr lang="en-US" altLang="en-US" sz="4400" i="1" dirty="0"/>
              <a:t>Orangeburg, NY, 10961  </a:t>
            </a:r>
            <a:endParaRPr lang="en-US" altLang="en-US" sz="4200" i="1" dirty="0"/>
          </a:p>
        </p:txBody>
      </p:sp>
      <p:sp>
        <p:nvSpPr>
          <p:cNvPr id="15366" name="Text Box 232">
            <a:extLst>
              <a:ext uri="{FF2B5EF4-FFF2-40B4-BE49-F238E27FC236}">
                <a16:creationId xmlns:a16="http://schemas.microsoft.com/office/drawing/2014/main" id="{29CB107B-DD5F-4848-B082-9F53F6BCA8D2}"/>
              </a:ext>
            </a:extLst>
          </p:cNvPr>
          <p:cNvSpPr txBox="1">
            <a:spLocks noChangeArrowheads="1"/>
          </p:cNvSpPr>
          <p:nvPr/>
        </p:nvSpPr>
        <p:spPr bwMode="auto">
          <a:xfrm>
            <a:off x="44348400" y="6064250"/>
            <a:ext cx="5859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dirty="0"/>
              <a:t>Jasmine.Pesante1@dc.edu</a:t>
            </a:r>
            <a:endParaRPr lang="en-US" altLang="en-US" b="1" dirty="0">
              <a:latin typeface="Times" pitchFamily="2" charset="0"/>
            </a:endParaRPr>
          </a:p>
        </p:txBody>
      </p:sp>
      <p:sp>
        <p:nvSpPr>
          <p:cNvPr id="15368" name="Text Box 164">
            <a:extLst>
              <a:ext uri="{FF2B5EF4-FFF2-40B4-BE49-F238E27FC236}">
                <a16:creationId xmlns:a16="http://schemas.microsoft.com/office/drawing/2014/main" id="{642CC127-03CD-5C4A-B46E-798D5E88138B}"/>
              </a:ext>
            </a:extLst>
          </p:cNvPr>
          <p:cNvSpPr txBox="1">
            <a:spLocks noChangeArrowheads="1"/>
          </p:cNvSpPr>
          <p:nvPr/>
        </p:nvSpPr>
        <p:spPr bwMode="auto">
          <a:xfrm>
            <a:off x="1105072" y="7297863"/>
            <a:ext cx="14819917"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Abstract</a:t>
            </a:r>
          </a:p>
        </p:txBody>
      </p:sp>
      <p:sp>
        <p:nvSpPr>
          <p:cNvPr id="15373" name="Rectangle 149">
            <a:extLst>
              <a:ext uri="{FF2B5EF4-FFF2-40B4-BE49-F238E27FC236}">
                <a16:creationId xmlns:a16="http://schemas.microsoft.com/office/drawing/2014/main" id="{1124D279-9BE0-C04C-B9F5-5C6B8F9934FB}"/>
              </a:ext>
            </a:extLst>
          </p:cNvPr>
          <p:cNvSpPr>
            <a:spLocks noChangeArrowheads="1"/>
          </p:cNvSpPr>
          <p:nvPr/>
        </p:nvSpPr>
        <p:spPr bwMode="auto">
          <a:xfrm>
            <a:off x="1066799" y="8195813"/>
            <a:ext cx="15063787" cy="5158695"/>
          </a:xfrm>
          <a:prstGeom prst="rect">
            <a:avLst/>
          </a:prstGeom>
          <a:no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2200" dirty="0"/>
              <a:t>Increased use of antibiotics has triggered a rise in multidrug resistant bacteria. Infections caused by multidrug resistant gram-negative bacteria (i.e. </a:t>
            </a:r>
            <a:r>
              <a:rPr lang="en-US" altLang="en-US" sz="2200" i="1" dirty="0"/>
              <a:t>Escherichia coli</a:t>
            </a:r>
            <a:r>
              <a:rPr lang="en-US" altLang="en-US" sz="2200" dirty="0"/>
              <a:t>) has been a continuous a problem for healthcare. One proposed solution is to use bacteriophage, a virus that infects and kills bacteria, to combat these infections. (</a:t>
            </a:r>
            <a:r>
              <a:rPr lang="en-US" altLang="en-US" sz="2200" dirty="0" err="1"/>
              <a:t>Taati</a:t>
            </a:r>
            <a:r>
              <a:rPr lang="en-US" altLang="en-US" sz="2200" dirty="0"/>
              <a:t>, 2020) However, bacteriophages may also transfer genetic material from one bacterial cell to another. Effects of this genetic transfer through transduction could have negative consequences, as these phage could facilitate the transfer of antibiotic resistance genes between bacterial cells. (</a:t>
            </a:r>
            <a:r>
              <a:rPr lang="en-US" altLang="en-US" sz="2200" dirty="0" err="1"/>
              <a:t>Muniesa</a:t>
            </a:r>
            <a:r>
              <a:rPr lang="en-US" altLang="en-US" sz="2200" dirty="0"/>
              <a:t>, 2004) Preliminary research from our lab showed that one strain of </a:t>
            </a:r>
            <a:r>
              <a:rPr lang="en-US" altLang="en-US" sz="2200" i="1" dirty="0"/>
              <a:t>E. coli</a:t>
            </a:r>
            <a:r>
              <a:rPr lang="en-US" altLang="en-US" sz="2200" dirty="0"/>
              <a:t> (Comp) when infected with phage had increased susceptibility to antibiotics, while another infected strain of </a:t>
            </a:r>
            <a:r>
              <a:rPr lang="en-US" altLang="en-US" sz="2200" i="1" dirty="0"/>
              <a:t>E. coli</a:t>
            </a:r>
            <a:r>
              <a:rPr lang="en-US" altLang="en-US" sz="2200" dirty="0"/>
              <a:t> (IM13) had increased resistance. The goal of this research was to understand how the genomes were altered as a result of phage infection with regard to antibiotic resistance elements. Using PATRIC, a bioinformatics program, genomes were assembled and annotated with </a:t>
            </a:r>
            <a:r>
              <a:rPr lang="en-US" altLang="en-US" sz="2200" dirty="0" err="1"/>
              <a:t>Unicycler</a:t>
            </a:r>
            <a:r>
              <a:rPr lang="en-US" altLang="en-US" sz="2200" dirty="0"/>
              <a:t> and </a:t>
            </a:r>
            <a:r>
              <a:rPr lang="en-US" altLang="en-US" sz="2200" dirty="0" err="1"/>
              <a:t>SPAdes</a:t>
            </a:r>
            <a:r>
              <a:rPr lang="en-US" altLang="en-US" sz="2200" dirty="0"/>
              <a:t>, after which antimicrobial resistance factors were explored. The host bacteria infected with prophage were found to have two additional antibiotic resistance genes. One of these, Class A beta-lactamase, provides bacteria resistance to antibiotics that contain a beta-lactam ring, like penicillin (Bush, 2016). The other, which encodes Aminoglycoside phosphotransferase provides bacteria with resistance against antibiotics, like streptomycin (Ramirez, 2010). These results could have implications against bacteriophage use as prophage, as they might facilitate the transfer of antibiotic resistant genes to a normal microbiome. </a:t>
            </a:r>
          </a:p>
          <a:p>
            <a:pPr algn="just"/>
            <a:r>
              <a:rPr lang="en-US" altLang="en-US" dirty="0"/>
              <a:t> </a:t>
            </a:r>
          </a:p>
        </p:txBody>
      </p:sp>
      <p:sp>
        <p:nvSpPr>
          <p:cNvPr id="15374" name="Rectangle 150">
            <a:extLst>
              <a:ext uri="{FF2B5EF4-FFF2-40B4-BE49-F238E27FC236}">
                <a16:creationId xmlns:a16="http://schemas.microsoft.com/office/drawing/2014/main" id="{D52D7ACE-7571-D44E-B858-C9AC970F9DB6}"/>
              </a:ext>
            </a:extLst>
          </p:cNvPr>
          <p:cNvSpPr>
            <a:spLocks noChangeArrowheads="1"/>
          </p:cNvSpPr>
          <p:nvPr/>
        </p:nvSpPr>
        <p:spPr bwMode="auto">
          <a:xfrm>
            <a:off x="1066799" y="14659884"/>
            <a:ext cx="15028241" cy="11849160"/>
          </a:xfrm>
          <a:prstGeom prst="rect">
            <a:avLst/>
          </a:prstGeom>
          <a:no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endParaRPr lang="en-US" altLang="en-US" sz="3200" dirty="0"/>
          </a:p>
        </p:txBody>
      </p:sp>
      <p:sp>
        <p:nvSpPr>
          <p:cNvPr id="15375" name="Rectangle 151">
            <a:extLst>
              <a:ext uri="{FF2B5EF4-FFF2-40B4-BE49-F238E27FC236}">
                <a16:creationId xmlns:a16="http://schemas.microsoft.com/office/drawing/2014/main" id="{E849347B-AF70-C644-8526-5F4D5C523758}"/>
              </a:ext>
            </a:extLst>
          </p:cNvPr>
          <p:cNvSpPr>
            <a:spLocks noChangeArrowheads="1"/>
          </p:cNvSpPr>
          <p:nvPr/>
        </p:nvSpPr>
        <p:spPr bwMode="auto">
          <a:xfrm>
            <a:off x="16699750" y="11925758"/>
            <a:ext cx="15901149" cy="8270874"/>
          </a:xfrm>
          <a:prstGeom prst="rect">
            <a:avLst/>
          </a:prstGeom>
          <a:no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800" dirty="0"/>
          </a:p>
        </p:txBody>
      </p:sp>
      <p:sp>
        <p:nvSpPr>
          <p:cNvPr id="15376" name="Rectangle 153">
            <a:extLst>
              <a:ext uri="{FF2B5EF4-FFF2-40B4-BE49-F238E27FC236}">
                <a16:creationId xmlns:a16="http://schemas.microsoft.com/office/drawing/2014/main" id="{089BE824-2FCD-FF45-B6A1-97B9657113D3}"/>
              </a:ext>
            </a:extLst>
          </p:cNvPr>
          <p:cNvSpPr>
            <a:spLocks noChangeArrowheads="1"/>
          </p:cNvSpPr>
          <p:nvPr/>
        </p:nvSpPr>
        <p:spPr bwMode="auto">
          <a:xfrm>
            <a:off x="33173028" y="27427214"/>
            <a:ext cx="16971307" cy="3591317"/>
          </a:xfrm>
          <a:prstGeom prst="rect">
            <a:avLst/>
          </a:prstGeom>
          <a:noFill/>
          <a:ln w="9525">
            <a:noFill/>
            <a:round/>
            <a:headEnd/>
            <a:tailEnd/>
          </a:ln>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buFont typeface="Arial" panose="020B0604020202020204" pitchFamily="34" charset="0"/>
              <a:buChar char="•"/>
            </a:pPr>
            <a:r>
              <a:rPr lang="en-US" altLang="en-US" sz="3200" dirty="0"/>
              <a:t>Host bacteria infected with phage found to have two additional antibiotic resistance genes</a:t>
            </a:r>
          </a:p>
          <a:p>
            <a:pPr algn="just">
              <a:buFont typeface="Arial" panose="020B0604020202020204" pitchFamily="34" charset="0"/>
              <a:buChar char="•"/>
            </a:pPr>
            <a:r>
              <a:rPr lang="en-US" altLang="en-US" sz="3200" u="sng" dirty="0"/>
              <a:t>Class A Beta-lactamase</a:t>
            </a:r>
            <a:r>
              <a:rPr lang="en-US" altLang="en-US" sz="3200" dirty="0"/>
              <a:t>: inhibits the effects of common antibiotics (Penicillin and Cephalosporins)</a:t>
            </a:r>
          </a:p>
          <a:p>
            <a:pPr algn="just">
              <a:buFont typeface="Arial" panose="020B0604020202020204" pitchFamily="34" charset="0"/>
              <a:buChar char="•"/>
            </a:pPr>
            <a:r>
              <a:rPr lang="en-US" altLang="en-US" sz="3200" dirty="0"/>
              <a:t>Aminoglycoside phosphotransferase: inhibits the effects of aminoglycoside antibiotics (Streptomycin and Gentamicin)</a:t>
            </a:r>
          </a:p>
          <a:p>
            <a:pPr algn="just">
              <a:buFont typeface="Arial" panose="020B0604020202020204" pitchFamily="34" charset="0"/>
              <a:buChar char="•"/>
            </a:pPr>
            <a:r>
              <a:rPr lang="en-US" altLang="en-US" sz="3200" dirty="0"/>
              <a:t>This could have implications that question the </a:t>
            </a:r>
            <a:r>
              <a:rPr lang="en-US" altLang="en-US" sz="3200" i="1" dirty="0"/>
              <a:t>efficacy</a:t>
            </a:r>
            <a:r>
              <a:rPr lang="en-US" altLang="en-US" sz="3200" dirty="0"/>
              <a:t> of phage therapy as the phage may transfer antibiotic resistance to the normal biome</a:t>
            </a:r>
            <a:endParaRPr lang="en-US" altLang="en-US" dirty="0"/>
          </a:p>
        </p:txBody>
      </p:sp>
      <p:pic>
        <p:nvPicPr>
          <p:cNvPr id="15377" name="Picture 22">
            <a:extLst>
              <a:ext uri="{FF2B5EF4-FFF2-40B4-BE49-F238E27FC236}">
                <a16:creationId xmlns:a16="http://schemas.microsoft.com/office/drawing/2014/main" id="{4B2D690B-2DA0-0949-BEC1-BCE07653A1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09650"/>
            <a:ext cx="690245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Rectangle 151">
            <a:extLst>
              <a:ext uri="{FF2B5EF4-FFF2-40B4-BE49-F238E27FC236}">
                <a16:creationId xmlns:a16="http://schemas.microsoft.com/office/drawing/2014/main" id="{43C8FAD9-2B85-D149-B0EC-856F384B4EBA}"/>
              </a:ext>
            </a:extLst>
          </p:cNvPr>
          <p:cNvSpPr>
            <a:spLocks noChangeArrowheads="1"/>
          </p:cNvSpPr>
          <p:nvPr/>
        </p:nvSpPr>
        <p:spPr bwMode="auto">
          <a:xfrm>
            <a:off x="16654840" y="21779486"/>
            <a:ext cx="15872334" cy="15033052"/>
          </a:xfrm>
          <a:prstGeom prst="rect">
            <a:avLst/>
          </a:prstGeom>
          <a:no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a:p>
            <a:endParaRPr lang="en-US" altLang="en-US"/>
          </a:p>
          <a:p>
            <a:endParaRPr lang="en-US" altLang="en-US"/>
          </a:p>
        </p:txBody>
      </p:sp>
      <p:sp>
        <p:nvSpPr>
          <p:cNvPr id="15383" name="Rectangle 151">
            <a:extLst>
              <a:ext uri="{FF2B5EF4-FFF2-40B4-BE49-F238E27FC236}">
                <a16:creationId xmlns:a16="http://schemas.microsoft.com/office/drawing/2014/main" id="{19BE92F3-4B65-5042-86CF-545B6225BF6A}"/>
              </a:ext>
            </a:extLst>
          </p:cNvPr>
          <p:cNvSpPr>
            <a:spLocks noChangeArrowheads="1"/>
          </p:cNvSpPr>
          <p:nvPr/>
        </p:nvSpPr>
        <p:spPr bwMode="auto">
          <a:xfrm>
            <a:off x="33305181" y="8299045"/>
            <a:ext cx="16642332" cy="17241370"/>
          </a:xfrm>
          <a:prstGeom prst="rect">
            <a:avLst/>
          </a:prstGeom>
          <a:no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5388" name="Rectangle 150">
            <a:extLst>
              <a:ext uri="{FF2B5EF4-FFF2-40B4-BE49-F238E27FC236}">
                <a16:creationId xmlns:a16="http://schemas.microsoft.com/office/drawing/2014/main" id="{91109036-4743-4C43-841C-E0CA9FD48092}"/>
              </a:ext>
            </a:extLst>
          </p:cNvPr>
          <p:cNvSpPr>
            <a:spLocks noChangeArrowheads="1"/>
          </p:cNvSpPr>
          <p:nvPr/>
        </p:nvSpPr>
        <p:spPr bwMode="auto">
          <a:xfrm>
            <a:off x="16694556" y="8469980"/>
            <a:ext cx="15814857" cy="2230438"/>
          </a:xfrm>
          <a:prstGeom prst="rect">
            <a:avLst/>
          </a:prstGeom>
          <a:noFill/>
          <a:ln w="9525">
            <a:noFill/>
            <a:round/>
            <a:headEnd/>
            <a:tailEnd/>
          </a:ln>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3200" dirty="0"/>
              <a:t>The goal of this research is to examine the differences in the host genome and the host infected with phage</a:t>
            </a:r>
          </a:p>
          <a:p>
            <a:pPr>
              <a:buFont typeface="Arial" panose="020B0604020202020204" pitchFamily="34" charset="0"/>
              <a:buChar char="•"/>
            </a:pPr>
            <a:r>
              <a:rPr lang="en-US" altLang="en-US" sz="3200" i="1" dirty="0"/>
              <a:t>Hypothesis</a:t>
            </a:r>
            <a:r>
              <a:rPr lang="en-US" altLang="en-US" sz="3200" dirty="0"/>
              <a:t>: Phage are able to transfer antibiotic resistance genes to bacterial host through horizontal gene transfer</a:t>
            </a:r>
          </a:p>
        </p:txBody>
      </p:sp>
      <p:pic>
        <p:nvPicPr>
          <p:cNvPr id="15389" name="Picture 3" descr="Chart, bar chart&#10;&#10;Description automatically generated">
            <a:extLst>
              <a:ext uri="{FF2B5EF4-FFF2-40B4-BE49-F238E27FC236}">
                <a16:creationId xmlns:a16="http://schemas.microsoft.com/office/drawing/2014/main" id="{C589FC3B-368F-5140-B6C3-B891865AD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006" y="15044263"/>
            <a:ext cx="6835773" cy="392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16" descr="Chart&#10;&#10;Description automatically generated">
            <a:extLst>
              <a:ext uri="{FF2B5EF4-FFF2-40B4-BE49-F238E27FC236}">
                <a16:creationId xmlns:a16="http://schemas.microsoft.com/office/drawing/2014/main" id="{865B4260-5C8E-7E45-A053-09AEB9D43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8948" y="20087897"/>
            <a:ext cx="7650508" cy="50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7">
            <a:extLst>
              <a:ext uri="{FF2B5EF4-FFF2-40B4-BE49-F238E27FC236}">
                <a16:creationId xmlns:a16="http://schemas.microsoft.com/office/drawing/2014/main" id="{3454D118-5A26-144B-851A-E5A2F6183EDC}"/>
              </a:ext>
            </a:extLst>
          </p:cNvPr>
          <p:cNvSpPr txBox="1">
            <a:spLocks noChangeArrowheads="1"/>
          </p:cNvSpPr>
          <p:nvPr/>
        </p:nvSpPr>
        <p:spPr bwMode="auto">
          <a:xfrm>
            <a:off x="1161352" y="19481081"/>
            <a:ext cx="6985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Figure 1: Cases of infection with extended beta-lactamase producing bacteria between 2012-2017 (CDC)</a:t>
            </a:r>
          </a:p>
        </p:txBody>
      </p:sp>
      <p:sp>
        <p:nvSpPr>
          <p:cNvPr id="15397" name="TextBox 18">
            <a:extLst>
              <a:ext uri="{FF2B5EF4-FFF2-40B4-BE49-F238E27FC236}">
                <a16:creationId xmlns:a16="http://schemas.microsoft.com/office/drawing/2014/main" id="{36F02F33-4886-CD46-AE4D-E44C528C5773}"/>
              </a:ext>
            </a:extLst>
          </p:cNvPr>
          <p:cNvSpPr txBox="1">
            <a:spLocks noChangeArrowheads="1"/>
          </p:cNvSpPr>
          <p:nvPr/>
        </p:nvSpPr>
        <p:spPr bwMode="auto">
          <a:xfrm>
            <a:off x="33254822" y="36058991"/>
            <a:ext cx="156386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ESBL-producing </a:t>
            </a:r>
            <a:r>
              <a:rPr lang="en-US" altLang="en-US" dirty="0" err="1"/>
              <a:t>Enterobacterales</a:t>
            </a:r>
            <a:r>
              <a:rPr lang="en-US" altLang="en-US" dirty="0"/>
              <a:t>. (2019, November 22, https://</a:t>
            </a:r>
            <a:r>
              <a:rPr lang="en-US" altLang="en-US" dirty="0" err="1"/>
              <a:t>www.cdc.gov</a:t>
            </a:r>
            <a:r>
              <a:rPr lang="en-US" altLang="en-US" dirty="0"/>
              <a:t>/</a:t>
            </a:r>
            <a:r>
              <a:rPr lang="en-US" altLang="en-US" dirty="0" err="1"/>
              <a:t>hai</a:t>
            </a:r>
            <a:r>
              <a:rPr lang="en-US" altLang="en-US" dirty="0"/>
              <a:t>/organisms/</a:t>
            </a:r>
            <a:r>
              <a:rPr lang="en-US" altLang="en-US" dirty="0" err="1"/>
              <a:t>ESBL.html</a:t>
            </a:r>
            <a:endParaRPr lang="en-US" altLang="en-US" dirty="0"/>
          </a:p>
          <a:p>
            <a:endParaRPr lang="en-US" altLang="en-US" dirty="0"/>
          </a:p>
        </p:txBody>
      </p:sp>
      <p:pic>
        <p:nvPicPr>
          <p:cNvPr id="15398" name="Picture 20" descr="Diagram&#10;&#10;Description automatically generated">
            <a:extLst>
              <a:ext uri="{FF2B5EF4-FFF2-40B4-BE49-F238E27FC236}">
                <a16:creationId xmlns:a16="http://schemas.microsoft.com/office/drawing/2014/main" id="{13A2E3FB-0F3C-3848-88F7-80E221B199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5898" y="20859366"/>
            <a:ext cx="7000197" cy="47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9" name="TextBox 21">
            <a:extLst>
              <a:ext uri="{FF2B5EF4-FFF2-40B4-BE49-F238E27FC236}">
                <a16:creationId xmlns:a16="http://schemas.microsoft.com/office/drawing/2014/main" id="{CC5407EE-3D47-C648-96D3-67AC098758FC}"/>
              </a:ext>
            </a:extLst>
          </p:cNvPr>
          <p:cNvSpPr txBox="1">
            <a:spLocks noChangeArrowheads="1"/>
          </p:cNvSpPr>
          <p:nvPr/>
        </p:nvSpPr>
        <p:spPr bwMode="auto">
          <a:xfrm>
            <a:off x="1361864" y="21513686"/>
            <a:ext cx="70222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dirty="0"/>
              <a:t>Phage therapy is a suggested solution to antibiotic resistance, as bacteriophages are able to infect specific bacteria. These phage transfer genetic material from on cell to the next. </a:t>
            </a:r>
          </a:p>
          <a:p>
            <a:pPr algn="just"/>
            <a:endParaRPr lang="en-US" altLang="en-US" dirty="0"/>
          </a:p>
          <a:p>
            <a:pPr algn="just"/>
            <a:r>
              <a:rPr lang="en-US" altLang="en-US" dirty="0"/>
              <a:t>Prior results showed increased susceptibility to antibiotics for the competent strain of </a:t>
            </a:r>
            <a:r>
              <a:rPr lang="en-US" altLang="en-US" i="1" dirty="0"/>
              <a:t>E.coli </a:t>
            </a:r>
            <a:r>
              <a:rPr lang="en-US" altLang="en-US" dirty="0"/>
              <a:t>and increased resistance for the IM13 strain. </a:t>
            </a:r>
          </a:p>
        </p:txBody>
      </p:sp>
      <p:pic>
        <p:nvPicPr>
          <p:cNvPr id="15405" name="Picture 38" descr="A picture containing chart&#10;&#10;Description automatically generated">
            <a:extLst>
              <a:ext uri="{FF2B5EF4-FFF2-40B4-BE49-F238E27FC236}">
                <a16:creationId xmlns:a16="http://schemas.microsoft.com/office/drawing/2014/main" id="{674D739F-ECCE-424A-A220-EEA2E8816B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5295" y="19914568"/>
            <a:ext cx="7869090" cy="523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48">
            <a:extLst>
              <a:ext uri="{FF2B5EF4-FFF2-40B4-BE49-F238E27FC236}">
                <a16:creationId xmlns:a16="http://schemas.microsoft.com/office/drawing/2014/main" id="{529CD1F4-524C-6B4E-B126-37684CA9D0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8216" y="27974973"/>
            <a:ext cx="3776848" cy="397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8" name="Picture 41" descr="Table&#10;&#10;Description automatically generated">
            <a:extLst>
              <a:ext uri="{FF2B5EF4-FFF2-40B4-BE49-F238E27FC236}">
                <a16:creationId xmlns:a16="http://schemas.microsoft.com/office/drawing/2014/main" id="{37584AC2-D8B5-784B-A5D2-6F50C0586D7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7660"/>
          <a:stretch/>
        </p:blipFill>
        <p:spPr bwMode="auto">
          <a:xfrm>
            <a:off x="16737013" y="22841601"/>
            <a:ext cx="8671249" cy="213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 name="Chart 59">
            <a:extLst>
              <a:ext uri="{FF2B5EF4-FFF2-40B4-BE49-F238E27FC236}">
                <a16:creationId xmlns:a16="http://schemas.microsoft.com/office/drawing/2014/main" id="{679B9A00-A0F7-0C41-B7FB-EA4BDCA94C03}"/>
              </a:ext>
            </a:extLst>
          </p:cNvPr>
          <p:cNvGraphicFramePr>
            <a:graphicFrameLocks noGrp="1"/>
          </p:cNvGraphicFramePr>
          <p:nvPr>
            <p:extLst>
              <p:ext uri="{D42A27DB-BD31-4B8C-83A1-F6EECF244321}">
                <p14:modId xmlns:p14="http://schemas.microsoft.com/office/powerpoint/2010/main" val="709183264"/>
              </p:ext>
            </p:extLst>
          </p:nvPr>
        </p:nvGraphicFramePr>
        <p:xfrm>
          <a:off x="7880805" y="27737739"/>
          <a:ext cx="7108349" cy="3977900"/>
        </p:xfrm>
        <a:graphic>
          <a:graphicData uri="http://schemas.openxmlformats.org/drawingml/2006/chart">
            <c:chart xmlns:c="http://schemas.openxmlformats.org/drawingml/2006/chart" xmlns:r="http://schemas.openxmlformats.org/officeDocument/2006/relationships" r:id="rId10"/>
          </a:graphicData>
        </a:graphic>
      </p:graphicFrame>
      <p:sp>
        <p:nvSpPr>
          <p:cNvPr id="61" name="TextBox 60">
            <a:extLst>
              <a:ext uri="{FF2B5EF4-FFF2-40B4-BE49-F238E27FC236}">
                <a16:creationId xmlns:a16="http://schemas.microsoft.com/office/drawing/2014/main" id="{5F74CF4F-DD88-F949-BEE3-1EBDB8ADBDA8}"/>
              </a:ext>
            </a:extLst>
          </p:cNvPr>
          <p:cNvSpPr txBox="1"/>
          <p:nvPr/>
        </p:nvSpPr>
        <p:spPr>
          <a:xfrm rot="16200000">
            <a:off x="6817326" y="29525285"/>
            <a:ext cx="1736373" cy="276999"/>
          </a:xfrm>
          <a:prstGeom prst="rect">
            <a:avLst/>
          </a:prstGeom>
          <a:noFill/>
        </p:spPr>
        <p:txBody>
          <a:bodyPr wrap="none" rtlCol="0">
            <a:spAutoFit/>
          </a:bodyPr>
          <a:lstStyle/>
          <a:p>
            <a:pPr eaLnBrk="1" fontAlgn="auto" hangingPunct="1">
              <a:spcBef>
                <a:spcPts val="0"/>
              </a:spcBef>
              <a:spcAft>
                <a:spcPts val="0"/>
              </a:spcAft>
            </a:pPr>
            <a:r>
              <a:rPr lang="en-US" sz="1200" dirty="0">
                <a:solidFill>
                  <a:prstClr val="black"/>
                </a:solidFill>
                <a:ea typeface="+mn-ea"/>
                <a:cs typeface="Arial" panose="020B0604020202020204" pitchFamily="34" charset="0"/>
              </a:rPr>
              <a:t>zone of inhibition (mm)</a:t>
            </a:r>
          </a:p>
        </p:txBody>
      </p:sp>
      <p:graphicFrame>
        <p:nvGraphicFramePr>
          <p:cNvPr id="67" name="Chart 66">
            <a:extLst>
              <a:ext uri="{FF2B5EF4-FFF2-40B4-BE49-F238E27FC236}">
                <a16:creationId xmlns:a16="http://schemas.microsoft.com/office/drawing/2014/main" id="{200DCA71-CC74-9248-A954-3C3EF66A6D27}"/>
              </a:ext>
            </a:extLst>
          </p:cNvPr>
          <p:cNvGraphicFramePr>
            <a:graphicFrameLocks/>
          </p:cNvGraphicFramePr>
          <p:nvPr>
            <p:extLst>
              <p:ext uri="{D42A27DB-BD31-4B8C-83A1-F6EECF244321}">
                <p14:modId xmlns:p14="http://schemas.microsoft.com/office/powerpoint/2010/main" val="4244822100"/>
              </p:ext>
            </p:extLst>
          </p:nvPr>
        </p:nvGraphicFramePr>
        <p:xfrm>
          <a:off x="7937199" y="32093413"/>
          <a:ext cx="7206114" cy="4348660"/>
        </p:xfrm>
        <a:graphic>
          <a:graphicData uri="http://schemas.openxmlformats.org/drawingml/2006/chart">
            <c:chart xmlns:c="http://schemas.openxmlformats.org/drawingml/2006/chart" xmlns:r="http://schemas.openxmlformats.org/officeDocument/2006/relationships" r:id="rId11"/>
          </a:graphicData>
        </a:graphic>
      </p:graphicFrame>
      <p:sp>
        <p:nvSpPr>
          <p:cNvPr id="71" name="TextBox 188">
            <a:extLst>
              <a:ext uri="{FF2B5EF4-FFF2-40B4-BE49-F238E27FC236}">
                <a16:creationId xmlns:a16="http://schemas.microsoft.com/office/drawing/2014/main" id="{1B36BF3C-1532-F149-981B-250E3061C621}"/>
              </a:ext>
            </a:extLst>
          </p:cNvPr>
          <p:cNvSpPr txBox="1">
            <a:spLocks noChangeArrowheads="1"/>
          </p:cNvSpPr>
          <p:nvPr/>
        </p:nvSpPr>
        <p:spPr bwMode="auto">
          <a:xfrm>
            <a:off x="16848952" y="22131018"/>
            <a:ext cx="2364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dirty="0"/>
              <a:t>Assembly</a:t>
            </a:r>
          </a:p>
        </p:txBody>
      </p:sp>
      <p:sp>
        <p:nvSpPr>
          <p:cNvPr id="72" name="TextBox 188">
            <a:extLst>
              <a:ext uri="{FF2B5EF4-FFF2-40B4-BE49-F238E27FC236}">
                <a16:creationId xmlns:a16="http://schemas.microsoft.com/office/drawing/2014/main" id="{53E454A3-F502-E04B-9DBE-6BA6942FE689}"/>
              </a:ext>
            </a:extLst>
          </p:cNvPr>
          <p:cNvSpPr txBox="1">
            <a:spLocks noChangeArrowheads="1"/>
          </p:cNvSpPr>
          <p:nvPr/>
        </p:nvSpPr>
        <p:spPr bwMode="auto">
          <a:xfrm>
            <a:off x="16720712" y="25481087"/>
            <a:ext cx="2621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dirty="0"/>
              <a:t>Annotation</a:t>
            </a:r>
          </a:p>
        </p:txBody>
      </p:sp>
      <p:sp>
        <p:nvSpPr>
          <p:cNvPr id="3" name="Rectangle 2">
            <a:extLst>
              <a:ext uri="{FF2B5EF4-FFF2-40B4-BE49-F238E27FC236}">
                <a16:creationId xmlns:a16="http://schemas.microsoft.com/office/drawing/2014/main" id="{2AE388E3-FC49-5444-B766-2D73EC3EF089}"/>
              </a:ext>
            </a:extLst>
          </p:cNvPr>
          <p:cNvSpPr/>
          <p:nvPr/>
        </p:nvSpPr>
        <p:spPr>
          <a:xfrm>
            <a:off x="33273117" y="32477259"/>
            <a:ext cx="16075167" cy="1384995"/>
          </a:xfrm>
          <a:prstGeom prst="rect">
            <a:avLst/>
          </a:prstGeom>
          <a:noFill/>
        </p:spPr>
        <p:txBody>
          <a:bodyPr wrap="square">
            <a:spAutoFit/>
          </a:bodyPr>
          <a:lstStyle/>
          <a:p>
            <a:r>
              <a:rPr lang="en-US" sz="2800" dirty="0"/>
              <a:t>I would like to thank the Science Department at Dominican College for funding this study, as well as Dr. Bernadette Connors and Dr. Emma Sarro for their mentorship. I also thank Siobhan O’Sullivan for laboratory assistance.</a:t>
            </a:r>
          </a:p>
        </p:txBody>
      </p:sp>
      <p:sp>
        <p:nvSpPr>
          <p:cNvPr id="2" name="TextBox 1">
            <a:extLst>
              <a:ext uri="{FF2B5EF4-FFF2-40B4-BE49-F238E27FC236}">
                <a16:creationId xmlns:a16="http://schemas.microsoft.com/office/drawing/2014/main" id="{C40D3FC3-CC5C-E546-85AF-F9EBC5BF2B76}"/>
              </a:ext>
            </a:extLst>
          </p:cNvPr>
          <p:cNvSpPr txBox="1"/>
          <p:nvPr/>
        </p:nvSpPr>
        <p:spPr>
          <a:xfrm>
            <a:off x="25679997" y="22132467"/>
            <a:ext cx="5783039"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err="1"/>
              <a:t>Unicycler</a:t>
            </a:r>
            <a:r>
              <a:rPr lang="en-US" sz="2800" dirty="0"/>
              <a:t> assembles both long and short read</a:t>
            </a:r>
          </a:p>
          <a:p>
            <a:pPr marL="342900" indent="-342900">
              <a:buFont typeface="Arial" panose="020B0604020202020204" pitchFamily="34" charset="0"/>
              <a:buChar char="•"/>
            </a:pPr>
            <a:r>
              <a:rPr lang="en-US" sz="2800" dirty="0" err="1"/>
              <a:t>SPAdes</a:t>
            </a:r>
            <a:r>
              <a:rPr lang="en-US" sz="2800" dirty="0"/>
              <a:t> assembles just short reads</a:t>
            </a:r>
          </a:p>
          <a:p>
            <a:pPr marL="342900" indent="-342900">
              <a:buFont typeface="Arial" panose="020B0604020202020204" pitchFamily="34" charset="0"/>
              <a:buChar char="•"/>
            </a:pPr>
            <a:r>
              <a:rPr lang="en-US" sz="2800" dirty="0" err="1"/>
              <a:t>plasmidSPAdes</a:t>
            </a:r>
            <a:r>
              <a:rPr lang="en-US" sz="2800" dirty="0"/>
              <a:t> assembles plasmids</a:t>
            </a:r>
          </a:p>
          <a:p>
            <a:pPr marL="342900" indent="-342900">
              <a:buFont typeface="Arial" panose="020B0604020202020204" pitchFamily="34" charset="0"/>
              <a:buChar char="•"/>
            </a:pPr>
            <a:r>
              <a:rPr lang="en-US" sz="2800" dirty="0"/>
              <a:t>Both </a:t>
            </a:r>
            <a:r>
              <a:rPr lang="en-US" sz="2800" dirty="0" err="1"/>
              <a:t>Unicycler</a:t>
            </a:r>
            <a:r>
              <a:rPr lang="en-US" sz="2800" dirty="0"/>
              <a:t> and </a:t>
            </a:r>
            <a:r>
              <a:rPr lang="en-US" sz="2800" dirty="0" err="1"/>
              <a:t>SPAdes</a:t>
            </a:r>
            <a:r>
              <a:rPr lang="en-US" sz="2800" dirty="0"/>
              <a:t> produced very similar assembly and annotation outputs</a:t>
            </a:r>
          </a:p>
        </p:txBody>
      </p:sp>
      <p:sp>
        <p:nvSpPr>
          <p:cNvPr id="4" name="TextBox 3">
            <a:extLst>
              <a:ext uri="{FF2B5EF4-FFF2-40B4-BE49-F238E27FC236}">
                <a16:creationId xmlns:a16="http://schemas.microsoft.com/office/drawing/2014/main" id="{6EFCBAFA-A6E2-8844-8855-CBF46AAC23D7}"/>
              </a:ext>
            </a:extLst>
          </p:cNvPr>
          <p:cNvSpPr txBox="1"/>
          <p:nvPr/>
        </p:nvSpPr>
        <p:spPr>
          <a:xfrm>
            <a:off x="16641112" y="26124554"/>
            <a:ext cx="8501843"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err="1"/>
              <a:t>Unicycler</a:t>
            </a:r>
            <a:r>
              <a:rPr lang="en-US" sz="2800" dirty="0"/>
              <a:t> and </a:t>
            </a:r>
            <a:r>
              <a:rPr lang="en-US" sz="2800" dirty="0" err="1"/>
              <a:t>SPAdes</a:t>
            </a:r>
            <a:r>
              <a:rPr lang="en-US" sz="2800" dirty="0"/>
              <a:t> use to to create annotation</a:t>
            </a:r>
          </a:p>
          <a:p>
            <a:pPr marL="342900" indent="-342900">
              <a:buFont typeface="Arial" panose="020B0604020202020204" pitchFamily="34" charset="0"/>
              <a:buChar char="•"/>
            </a:pPr>
            <a:r>
              <a:rPr lang="en-US" sz="2800" dirty="0"/>
              <a:t>Annotation assigned protein families and showed the host infected with phage had two extra genes for antibiotic resistance.</a:t>
            </a:r>
          </a:p>
        </p:txBody>
      </p:sp>
      <p:pic>
        <p:nvPicPr>
          <p:cNvPr id="6" name="Picture 5" descr="Diagram&#10;&#10;Description automatically generated">
            <a:extLst>
              <a:ext uri="{FF2B5EF4-FFF2-40B4-BE49-F238E27FC236}">
                <a16:creationId xmlns:a16="http://schemas.microsoft.com/office/drawing/2014/main" id="{5811FAB2-EE5D-E642-A6C3-4A088AC6FB2B}"/>
              </a:ext>
            </a:extLst>
          </p:cNvPr>
          <p:cNvPicPr>
            <a:picLocks noChangeAspect="1"/>
          </p:cNvPicPr>
          <p:nvPr/>
        </p:nvPicPr>
        <p:blipFill>
          <a:blip r:embed="rId12"/>
          <a:stretch>
            <a:fillRect/>
          </a:stretch>
        </p:blipFill>
        <p:spPr>
          <a:xfrm>
            <a:off x="42505739" y="9131293"/>
            <a:ext cx="6878100" cy="6633085"/>
          </a:xfrm>
          <a:prstGeom prst="rect">
            <a:avLst/>
          </a:prstGeom>
        </p:spPr>
      </p:pic>
      <p:pic>
        <p:nvPicPr>
          <p:cNvPr id="8" name="Picture 7" descr="Diagram&#10;&#10;Description automatically generated">
            <a:extLst>
              <a:ext uri="{FF2B5EF4-FFF2-40B4-BE49-F238E27FC236}">
                <a16:creationId xmlns:a16="http://schemas.microsoft.com/office/drawing/2014/main" id="{801D0B07-7FB6-8F4D-98CD-01470C115A1B}"/>
              </a:ext>
            </a:extLst>
          </p:cNvPr>
          <p:cNvPicPr>
            <a:picLocks noChangeAspect="1"/>
          </p:cNvPicPr>
          <p:nvPr/>
        </p:nvPicPr>
        <p:blipFill>
          <a:blip r:embed="rId13"/>
          <a:stretch>
            <a:fillRect/>
          </a:stretch>
        </p:blipFill>
        <p:spPr>
          <a:xfrm>
            <a:off x="18141696" y="12084997"/>
            <a:ext cx="12691872" cy="7734190"/>
          </a:xfrm>
          <a:prstGeom prst="rect">
            <a:avLst/>
          </a:prstGeom>
        </p:spPr>
      </p:pic>
      <p:sp>
        <p:nvSpPr>
          <p:cNvPr id="9" name="TextBox 8">
            <a:extLst>
              <a:ext uri="{FF2B5EF4-FFF2-40B4-BE49-F238E27FC236}">
                <a16:creationId xmlns:a16="http://schemas.microsoft.com/office/drawing/2014/main" id="{5FC01A45-8BEB-6C40-92C1-313D0732A6AB}"/>
              </a:ext>
            </a:extLst>
          </p:cNvPr>
          <p:cNvSpPr txBox="1"/>
          <p:nvPr/>
        </p:nvSpPr>
        <p:spPr>
          <a:xfrm>
            <a:off x="1487834" y="32804033"/>
            <a:ext cx="6122676" cy="3108543"/>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t>Phage sample collected from chicken and dog fecal matter</a:t>
            </a:r>
          </a:p>
          <a:p>
            <a:pPr marL="342900" indent="-342900" algn="just">
              <a:buFont typeface="Arial" panose="020B0604020202020204" pitchFamily="34" charset="0"/>
              <a:buChar char="•"/>
            </a:pPr>
            <a:r>
              <a:rPr lang="en-US" sz="2800" dirty="0"/>
              <a:t>Phage isolated and allowed to infect both competent and IM13 </a:t>
            </a:r>
            <a:r>
              <a:rPr lang="en-US" sz="2800" i="1" dirty="0"/>
              <a:t>E.coli</a:t>
            </a:r>
            <a:r>
              <a:rPr lang="en-US" sz="2800" dirty="0"/>
              <a:t> strains</a:t>
            </a:r>
          </a:p>
          <a:p>
            <a:pPr marL="342900" indent="-342900" algn="just">
              <a:buFont typeface="Arial" panose="020B0604020202020204" pitchFamily="34" charset="0"/>
              <a:buChar char="•"/>
            </a:pPr>
            <a:r>
              <a:rPr lang="en-US" sz="2800" dirty="0"/>
              <a:t>Plaques examined to determine phage activity in different strains</a:t>
            </a:r>
          </a:p>
        </p:txBody>
      </p:sp>
      <p:sp>
        <p:nvSpPr>
          <p:cNvPr id="10" name="TextBox 9">
            <a:extLst>
              <a:ext uri="{FF2B5EF4-FFF2-40B4-BE49-F238E27FC236}">
                <a16:creationId xmlns:a16="http://schemas.microsoft.com/office/drawing/2014/main" id="{B29686E2-67BF-404C-87FC-84FF0DEFF3B1}"/>
              </a:ext>
            </a:extLst>
          </p:cNvPr>
          <p:cNvSpPr txBox="1"/>
          <p:nvPr/>
        </p:nvSpPr>
        <p:spPr>
          <a:xfrm>
            <a:off x="41823051" y="16614573"/>
            <a:ext cx="8031334" cy="3046988"/>
          </a:xfrm>
          <a:prstGeom prst="rect">
            <a:avLst/>
          </a:prstGeom>
          <a:noFill/>
        </p:spPr>
        <p:txBody>
          <a:bodyPr wrap="square" rtlCol="0">
            <a:spAutoFit/>
          </a:bodyPr>
          <a:lstStyle/>
          <a:p>
            <a:pPr marL="342900" indent="-342900" algn="just">
              <a:buFont typeface="Arial" panose="020B0604020202020204" pitchFamily="34" charset="0"/>
              <a:buChar char="•"/>
            </a:pPr>
            <a:r>
              <a:rPr lang="en-US" i="1" dirty="0"/>
              <a:t>E.coli</a:t>
            </a:r>
            <a:r>
              <a:rPr lang="en-US" dirty="0"/>
              <a:t> infected with phage had Class A beta-lactamase gene and Aminoglycoside phosphotransferase gene</a:t>
            </a:r>
          </a:p>
          <a:p>
            <a:pPr marL="342900" indent="-342900" algn="just">
              <a:buFont typeface="Arial" panose="020B0604020202020204" pitchFamily="34" charset="0"/>
              <a:buChar char="•"/>
            </a:pPr>
            <a:endParaRPr lang="en-US" i="1" dirty="0"/>
          </a:p>
          <a:p>
            <a:pPr marL="342900" indent="-342900" algn="just">
              <a:buFont typeface="Arial" panose="020B0604020202020204" pitchFamily="34" charset="0"/>
              <a:buChar char="•"/>
            </a:pPr>
            <a:r>
              <a:rPr lang="en-US" dirty="0"/>
              <a:t>Aminoglycoside phosphotransferase gene and Class A Beta-lactamase gene were </a:t>
            </a:r>
            <a:r>
              <a:rPr lang="en-US"/>
              <a:t>transferred together</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Phylogenetic Tree showed IM13 and competent strains cluster around other strains of </a:t>
            </a:r>
            <a:r>
              <a:rPr lang="en-US" i="1" dirty="0"/>
              <a:t>Escherichia coli. </a:t>
            </a:r>
            <a:r>
              <a:rPr lang="en-US" dirty="0"/>
              <a:t> </a:t>
            </a:r>
          </a:p>
        </p:txBody>
      </p:sp>
      <p:pic>
        <p:nvPicPr>
          <p:cNvPr id="1028" name="Picture 4">
            <a:extLst>
              <a:ext uri="{FF2B5EF4-FFF2-40B4-BE49-F238E27FC236}">
                <a16:creationId xmlns:a16="http://schemas.microsoft.com/office/drawing/2014/main" id="{ACA4CE22-4FB3-0848-A10A-3D88276605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2454" y="3420579"/>
            <a:ext cx="2945783" cy="32512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A4579329-F859-1045-8B45-DD134E71EC51}"/>
              </a:ext>
            </a:extLst>
          </p:cNvPr>
          <p:cNvSpPr txBox="1"/>
          <p:nvPr/>
        </p:nvSpPr>
        <p:spPr>
          <a:xfrm>
            <a:off x="11308231" y="36405322"/>
            <a:ext cx="6122676" cy="307777"/>
          </a:xfrm>
          <a:prstGeom prst="rect">
            <a:avLst/>
          </a:prstGeom>
          <a:noFill/>
        </p:spPr>
        <p:txBody>
          <a:bodyPr wrap="square" rtlCol="0">
            <a:spAutoFit/>
          </a:bodyPr>
          <a:lstStyle/>
          <a:p>
            <a:r>
              <a:rPr lang="en-US" sz="1400" dirty="0"/>
              <a:t>Annie Segura and Kayla Johnson (2020)</a:t>
            </a:r>
          </a:p>
        </p:txBody>
      </p:sp>
      <p:pic>
        <p:nvPicPr>
          <p:cNvPr id="7" name="Picture 6" descr="A picture containing icon&#10;&#10;Description automatically generated">
            <a:extLst>
              <a:ext uri="{FF2B5EF4-FFF2-40B4-BE49-F238E27FC236}">
                <a16:creationId xmlns:a16="http://schemas.microsoft.com/office/drawing/2014/main" id="{211051A9-9AE2-1D4C-B94A-78ACC0F84711}"/>
              </a:ext>
            </a:extLst>
          </p:cNvPr>
          <p:cNvPicPr>
            <a:picLocks noChangeAspect="1"/>
          </p:cNvPicPr>
          <p:nvPr/>
        </p:nvPicPr>
        <p:blipFill>
          <a:blip r:embed="rId15"/>
          <a:stretch>
            <a:fillRect/>
          </a:stretch>
        </p:blipFill>
        <p:spPr>
          <a:xfrm>
            <a:off x="25691337" y="13143337"/>
            <a:ext cx="4766517" cy="900342"/>
          </a:xfrm>
          <a:prstGeom prst="rect">
            <a:avLst/>
          </a:prstGeom>
        </p:spPr>
      </p:pic>
      <p:sp>
        <p:nvSpPr>
          <p:cNvPr id="11" name="Rectangle 10">
            <a:extLst>
              <a:ext uri="{FF2B5EF4-FFF2-40B4-BE49-F238E27FC236}">
                <a16:creationId xmlns:a16="http://schemas.microsoft.com/office/drawing/2014/main" id="{A47ADF86-81AE-DC41-8FD3-EA1BB610266E}"/>
              </a:ext>
            </a:extLst>
          </p:cNvPr>
          <p:cNvSpPr/>
          <p:nvPr/>
        </p:nvSpPr>
        <p:spPr>
          <a:xfrm>
            <a:off x="33254822" y="35100990"/>
            <a:ext cx="16875380" cy="830997"/>
          </a:xfrm>
          <a:prstGeom prst="rect">
            <a:avLst/>
          </a:prstGeom>
        </p:spPr>
        <p:txBody>
          <a:bodyPr wrap="square">
            <a:spAutoFit/>
          </a:bodyPr>
          <a:lstStyle/>
          <a:p>
            <a:r>
              <a:rPr lang="en-US" dirty="0">
                <a:cs typeface="Arial" panose="020B0604020202020204" pitchFamily="34" charset="0"/>
              </a:rPr>
              <a:t>Davis JJ et al. </a:t>
            </a:r>
            <a:r>
              <a:rPr lang="en-US" b="1" dirty="0">
                <a:cs typeface="Arial" panose="020B0604020202020204" pitchFamily="34" charset="0"/>
              </a:rPr>
              <a:t>The PATRIC Bioinformatics Resource Center: expanding data and analysis capabilities.</a:t>
            </a:r>
            <a:r>
              <a:rPr lang="en-US" dirty="0">
                <a:cs typeface="Arial" panose="020B0604020202020204" pitchFamily="34" charset="0"/>
              </a:rPr>
              <a:t> Nucleic Acids Res. 2020 Jan 8;48(D1):D606-D612. </a:t>
            </a:r>
          </a:p>
        </p:txBody>
      </p:sp>
      <p:pic>
        <p:nvPicPr>
          <p:cNvPr id="64" name="Picture 7" descr="Text&#10;&#10;Description automatically generated">
            <a:extLst>
              <a:ext uri="{FF2B5EF4-FFF2-40B4-BE49-F238E27FC236}">
                <a16:creationId xmlns:a16="http://schemas.microsoft.com/office/drawing/2014/main" id="{6A121610-95DE-7145-ABD4-6E37D2321E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58262" y="8427563"/>
            <a:ext cx="61214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Oval 22">
            <a:extLst>
              <a:ext uri="{FF2B5EF4-FFF2-40B4-BE49-F238E27FC236}">
                <a16:creationId xmlns:a16="http://schemas.microsoft.com/office/drawing/2014/main" id="{510E26D7-93C7-3645-B7BD-2DA03CDEC2F2}"/>
              </a:ext>
            </a:extLst>
          </p:cNvPr>
          <p:cNvSpPr>
            <a:spLocks noChangeArrowheads="1"/>
          </p:cNvSpPr>
          <p:nvPr/>
        </p:nvSpPr>
        <p:spPr bwMode="auto">
          <a:xfrm>
            <a:off x="33251481" y="11703584"/>
            <a:ext cx="2646657" cy="1012544"/>
          </a:xfrm>
          <a:prstGeom prst="ellipse">
            <a:avLst/>
          </a:prstGeom>
          <a:noFill/>
          <a:ln w="9525" algn="ctr">
            <a:solidFill>
              <a:schemeClr val="tx1"/>
            </a:solidFill>
            <a:round/>
            <a:headEnd/>
            <a:tailEnd/>
          </a:ln>
          <a:effectLst>
            <a:outerShdw blurRad="50800" dist="50800" dir="5400000" sx="1000" sy="1000" algn="ctr" rotWithShape="0">
              <a:srgbClr val="000000">
                <a:alpha val="43137"/>
              </a:srgbClr>
            </a:outerShdw>
            <a:softEdge rad="0"/>
          </a:effectLst>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ln w="0"/>
              <a:effectLst>
                <a:outerShdw blurRad="38100" dist="19050" dir="2700000" algn="tl" rotWithShape="0">
                  <a:schemeClr val="dk1">
                    <a:alpha val="40000"/>
                  </a:schemeClr>
                </a:outerShdw>
                <a:reflection stA="45000" endPos="0" dist="50800" dir="5400000" sy="-100000" algn="bl" rotWithShape="0"/>
              </a:effectLst>
            </a:endParaRPr>
          </a:p>
        </p:txBody>
      </p:sp>
      <p:sp>
        <p:nvSpPr>
          <p:cNvPr id="66" name="Oval 52">
            <a:extLst>
              <a:ext uri="{FF2B5EF4-FFF2-40B4-BE49-F238E27FC236}">
                <a16:creationId xmlns:a16="http://schemas.microsoft.com/office/drawing/2014/main" id="{6CF9B44F-1463-364C-87C8-2EB0C2BB0C21}"/>
              </a:ext>
            </a:extLst>
          </p:cNvPr>
          <p:cNvSpPr>
            <a:spLocks noChangeArrowheads="1"/>
          </p:cNvSpPr>
          <p:nvPr/>
        </p:nvSpPr>
        <p:spPr bwMode="auto">
          <a:xfrm rot="5400000">
            <a:off x="35655837" y="9355189"/>
            <a:ext cx="1933575" cy="628650"/>
          </a:xfrm>
          <a:prstGeom prst="ellipse">
            <a:avLst/>
          </a:prstGeom>
          <a:noFill/>
          <a:ln w="9525" algn="ctr">
            <a:solidFill>
              <a:schemeClr val="tx1"/>
            </a:solidFill>
            <a:round/>
            <a:headEnd/>
            <a:tailEnd/>
          </a:ln>
          <a:effectLst>
            <a:outerShdw blurRad="50800" dist="50800" dir="5400000" sx="1000" sy="1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68" name="Picture 25" descr="Text&#10;&#10;Description automatically generated">
            <a:extLst>
              <a:ext uri="{FF2B5EF4-FFF2-40B4-BE49-F238E27FC236}">
                <a16:creationId xmlns:a16="http://schemas.microsoft.com/office/drawing/2014/main" id="{89CD719D-0DA6-2144-902C-6EF8335659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373245" y="15355834"/>
            <a:ext cx="8107362"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56">
            <a:extLst>
              <a:ext uri="{FF2B5EF4-FFF2-40B4-BE49-F238E27FC236}">
                <a16:creationId xmlns:a16="http://schemas.microsoft.com/office/drawing/2014/main" id="{E94A56A6-E184-F740-95A2-3261F5D7A725}"/>
              </a:ext>
            </a:extLst>
          </p:cNvPr>
          <p:cNvSpPr>
            <a:spLocks noChangeArrowheads="1"/>
          </p:cNvSpPr>
          <p:nvPr/>
        </p:nvSpPr>
        <p:spPr bwMode="auto">
          <a:xfrm rot="5400000">
            <a:off x="39038686" y="15724454"/>
            <a:ext cx="1652587" cy="7651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 name="Oval 58">
            <a:extLst>
              <a:ext uri="{FF2B5EF4-FFF2-40B4-BE49-F238E27FC236}">
                <a16:creationId xmlns:a16="http://schemas.microsoft.com/office/drawing/2014/main" id="{80A3C3FC-4391-984A-B325-0B012F7BD366}"/>
              </a:ext>
            </a:extLst>
          </p:cNvPr>
          <p:cNvSpPr>
            <a:spLocks noChangeArrowheads="1"/>
          </p:cNvSpPr>
          <p:nvPr/>
        </p:nvSpPr>
        <p:spPr bwMode="auto">
          <a:xfrm>
            <a:off x="33275631" y="17577693"/>
            <a:ext cx="1739900" cy="78898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TextBox 4">
            <a:extLst>
              <a:ext uri="{FF2B5EF4-FFF2-40B4-BE49-F238E27FC236}">
                <a16:creationId xmlns:a16="http://schemas.microsoft.com/office/drawing/2014/main" id="{EE663BB5-8531-614B-BDBC-FC1E44C20B21}"/>
              </a:ext>
            </a:extLst>
          </p:cNvPr>
          <p:cNvSpPr txBox="1"/>
          <p:nvPr/>
        </p:nvSpPr>
        <p:spPr>
          <a:xfrm>
            <a:off x="18145386" y="19780759"/>
            <a:ext cx="9729659" cy="461665"/>
          </a:xfrm>
          <a:prstGeom prst="rect">
            <a:avLst/>
          </a:prstGeom>
          <a:noFill/>
        </p:spPr>
        <p:txBody>
          <a:bodyPr wrap="square" rtlCol="0">
            <a:spAutoFit/>
          </a:bodyPr>
          <a:lstStyle/>
          <a:p>
            <a:r>
              <a:rPr lang="en-US" dirty="0"/>
              <a:t>Figure 6:Methodology used to assemble and annotate genomes</a:t>
            </a:r>
          </a:p>
        </p:txBody>
      </p:sp>
      <p:sp>
        <p:nvSpPr>
          <p:cNvPr id="14" name="TextBox 13">
            <a:extLst>
              <a:ext uri="{FF2B5EF4-FFF2-40B4-BE49-F238E27FC236}">
                <a16:creationId xmlns:a16="http://schemas.microsoft.com/office/drawing/2014/main" id="{4DFA1BB0-D5E5-5249-8DB8-42EB9A14E97D}"/>
              </a:ext>
            </a:extLst>
          </p:cNvPr>
          <p:cNvSpPr txBox="1"/>
          <p:nvPr/>
        </p:nvSpPr>
        <p:spPr>
          <a:xfrm>
            <a:off x="2034562" y="31976953"/>
            <a:ext cx="5029219" cy="307777"/>
          </a:xfrm>
          <a:prstGeom prst="rect">
            <a:avLst/>
          </a:prstGeom>
          <a:noFill/>
        </p:spPr>
        <p:txBody>
          <a:bodyPr wrap="square" rtlCol="0">
            <a:spAutoFit/>
          </a:bodyPr>
          <a:lstStyle/>
          <a:p>
            <a:r>
              <a:rPr lang="en-US" sz="1400" dirty="0"/>
              <a:t>Figure 3: Plaques of phage infected </a:t>
            </a:r>
            <a:r>
              <a:rPr lang="en-US" sz="1400" i="1" dirty="0"/>
              <a:t>E.coli</a:t>
            </a:r>
            <a:endParaRPr lang="en-US" sz="1400" dirty="0"/>
          </a:p>
        </p:txBody>
      </p:sp>
      <p:sp>
        <p:nvSpPr>
          <p:cNvPr id="17" name="TextBox 16">
            <a:extLst>
              <a:ext uri="{FF2B5EF4-FFF2-40B4-BE49-F238E27FC236}">
                <a16:creationId xmlns:a16="http://schemas.microsoft.com/office/drawing/2014/main" id="{A3DDC448-20D3-6B41-89E9-7B5EAB9DE6A3}"/>
              </a:ext>
            </a:extLst>
          </p:cNvPr>
          <p:cNvSpPr txBox="1"/>
          <p:nvPr/>
        </p:nvSpPr>
        <p:spPr>
          <a:xfrm>
            <a:off x="8274050" y="31619612"/>
            <a:ext cx="7933026" cy="338554"/>
          </a:xfrm>
          <a:prstGeom prst="rect">
            <a:avLst/>
          </a:prstGeom>
          <a:noFill/>
        </p:spPr>
        <p:txBody>
          <a:bodyPr wrap="square" rtlCol="0">
            <a:spAutoFit/>
          </a:bodyPr>
          <a:lstStyle/>
          <a:p>
            <a:r>
              <a:rPr lang="en-US" sz="1600" dirty="0"/>
              <a:t>Figure 4: </a:t>
            </a:r>
            <a:r>
              <a:rPr lang="en-US" sz="1600" i="1" dirty="0"/>
              <a:t>E.coli</a:t>
            </a:r>
            <a:r>
              <a:rPr lang="en-US" sz="1600" dirty="0"/>
              <a:t> strains zones of inhibition with different antibiotics</a:t>
            </a:r>
            <a:endParaRPr lang="en-US" sz="1600" i="1" dirty="0"/>
          </a:p>
        </p:txBody>
      </p:sp>
      <p:sp>
        <p:nvSpPr>
          <p:cNvPr id="18" name="TextBox 17">
            <a:extLst>
              <a:ext uri="{FF2B5EF4-FFF2-40B4-BE49-F238E27FC236}">
                <a16:creationId xmlns:a16="http://schemas.microsoft.com/office/drawing/2014/main" id="{7DB7C985-D801-8143-80F7-1670A599D0BC}"/>
              </a:ext>
            </a:extLst>
          </p:cNvPr>
          <p:cNvSpPr txBox="1"/>
          <p:nvPr/>
        </p:nvSpPr>
        <p:spPr>
          <a:xfrm>
            <a:off x="7917772" y="35897495"/>
            <a:ext cx="1937428" cy="830997"/>
          </a:xfrm>
          <a:prstGeom prst="rect">
            <a:avLst/>
          </a:prstGeom>
          <a:noFill/>
        </p:spPr>
        <p:txBody>
          <a:bodyPr wrap="square" rtlCol="0">
            <a:spAutoFit/>
          </a:bodyPr>
          <a:lstStyle/>
          <a:p>
            <a:r>
              <a:rPr lang="en-US" sz="1600" dirty="0"/>
              <a:t>Figure 5: Growth curve for </a:t>
            </a:r>
            <a:r>
              <a:rPr lang="en-US" sz="1600" i="1" dirty="0"/>
              <a:t>E.coli</a:t>
            </a:r>
            <a:r>
              <a:rPr lang="en-US" sz="1600" dirty="0"/>
              <a:t> strains</a:t>
            </a:r>
          </a:p>
        </p:txBody>
      </p:sp>
      <p:sp>
        <p:nvSpPr>
          <p:cNvPr id="19" name="TextBox 18">
            <a:extLst>
              <a:ext uri="{FF2B5EF4-FFF2-40B4-BE49-F238E27FC236}">
                <a16:creationId xmlns:a16="http://schemas.microsoft.com/office/drawing/2014/main" id="{96B4D3A0-788C-F344-AB27-9A74CD2BB422}"/>
              </a:ext>
            </a:extLst>
          </p:cNvPr>
          <p:cNvSpPr txBox="1"/>
          <p:nvPr/>
        </p:nvSpPr>
        <p:spPr>
          <a:xfrm>
            <a:off x="8651845" y="25942752"/>
            <a:ext cx="7521180" cy="338554"/>
          </a:xfrm>
          <a:prstGeom prst="rect">
            <a:avLst/>
          </a:prstGeom>
          <a:noFill/>
        </p:spPr>
        <p:txBody>
          <a:bodyPr wrap="square" rtlCol="0">
            <a:spAutoFit/>
          </a:bodyPr>
          <a:lstStyle/>
          <a:p>
            <a:r>
              <a:rPr lang="en-US" sz="1600" dirty="0"/>
              <a:t>Figure 2: Process of bacterial transduction illustration</a:t>
            </a:r>
          </a:p>
        </p:txBody>
      </p:sp>
      <p:graphicFrame>
        <p:nvGraphicFramePr>
          <p:cNvPr id="20" name="Table 20">
            <a:extLst>
              <a:ext uri="{FF2B5EF4-FFF2-40B4-BE49-F238E27FC236}">
                <a16:creationId xmlns:a16="http://schemas.microsoft.com/office/drawing/2014/main" id="{91FB90F6-806F-9741-9E13-BEFFF5F57A2E}"/>
              </a:ext>
            </a:extLst>
          </p:cNvPr>
          <p:cNvGraphicFramePr>
            <a:graphicFrameLocks noGrp="1"/>
          </p:cNvGraphicFramePr>
          <p:nvPr>
            <p:extLst>
              <p:ext uri="{D42A27DB-BD31-4B8C-83A1-F6EECF244321}">
                <p14:modId xmlns:p14="http://schemas.microsoft.com/office/powerpoint/2010/main" val="3304874138"/>
              </p:ext>
            </p:extLst>
          </p:nvPr>
        </p:nvGraphicFramePr>
        <p:xfrm>
          <a:off x="24328146" y="32614522"/>
          <a:ext cx="8074724" cy="3635730"/>
        </p:xfrm>
        <a:graphic>
          <a:graphicData uri="http://schemas.openxmlformats.org/drawingml/2006/table">
            <a:tbl>
              <a:tblPr firstRow="1" bandRow="1">
                <a:tableStyleId>{21E4AEA4-8DFA-4A89-87EB-49C32662AFE0}</a:tableStyleId>
              </a:tblPr>
              <a:tblGrid>
                <a:gridCol w="4015971">
                  <a:extLst>
                    <a:ext uri="{9D8B030D-6E8A-4147-A177-3AD203B41FA5}">
                      <a16:colId xmlns:a16="http://schemas.microsoft.com/office/drawing/2014/main" val="3901362891"/>
                    </a:ext>
                  </a:extLst>
                </a:gridCol>
                <a:gridCol w="4058753">
                  <a:extLst>
                    <a:ext uri="{9D8B030D-6E8A-4147-A177-3AD203B41FA5}">
                      <a16:colId xmlns:a16="http://schemas.microsoft.com/office/drawing/2014/main" val="2071981790"/>
                    </a:ext>
                  </a:extLst>
                </a:gridCol>
              </a:tblGrid>
              <a:tr h="519390">
                <a:tc>
                  <a:txBody>
                    <a:bodyPr/>
                    <a:lstStyle/>
                    <a:p>
                      <a:r>
                        <a:rPr lang="en-US" dirty="0">
                          <a:latin typeface="Arial" panose="020B0604020202020204" pitchFamily="34" charset="0"/>
                          <a:cs typeface="Arial" panose="020B0604020202020204" pitchFamily="34" charset="0"/>
                        </a:rPr>
                        <a:t>Genomic Feature</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2032413"/>
                  </a:ext>
                </a:extLst>
              </a:tr>
              <a:tr h="519390">
                <a:tc>
                  <a:txBody>
                    <a:bodyPr/>
                    <a:lstStyle/>
                    <a:p>
                      <a:r>
                        <a:rPr lang="en-US" dirty="0">
                          <a:latin typeface="Arial" panose="020B0604020202020204" pitchFamily="34" charset="0"/>
                          <a:cs typeface="Arial" panose="020B0604020202020204" pitchFamily="34" charset="0"/>
                        </a:rPr>
                        <a:t>CDS</a:t>
                      </a:r>
                    </a:p>
                  </a:txBody>
                  <a:tcPr/>
                </a:tc>
                <a:tc>
                  <a:txBody>
                    <a:bodyPr/>
                    <a:lstStyle/>
                    <a:p>
                      <a:r>
                        <a:rPr lang="en-US" dirty="0">
                          <a:latin typeface="Arial" panose="020B0604020202020204" pitchFamily="34" charset="0"/>
                          <a:cs typeface="Arial" panose="020B0604020202020204" pitchFamily="34" charset="0"/>
                        </a:rPr>
                        <a:t>4748</a:t>
                      </a:r>
                    </a:p>
                  </a:txBody>
                  <a:tcPr/>
                </a:tc>
                <a:extLst>
                  <a:ext uri="{0D108BD9-81ED-4DB2-BD59-A6C34878D82A}">
                    <a16:rowId xmlns:a16="http://schemas.microsoft.com/office/drawing/2014/main" val="1915218083"/>
                  </a:ext>
                </a:extLst>
              </a:tr>
              <a:tr h="519390">
                <a:tc>
                  <a:txBody>
                    <a:bodyPr/>
                    <a:lstStyle/>
                    <a:p>
                      <a:r>
                        <a:rPr lang="en-US" dirty="0">
                          <a:latin typeface="Arial" panose="020B0604020202020204" pitchFamily="34" charset="0"/>
                          <a:cs typeface="Arial" panose="020B0604020202020204" pitchFamily="34" charset="0"/>
                        </a:rPr>
                        <a:t>tRNA</a:t>
                      </a:r>
                    </a:p>
                  </a:txBody>
                  <a:tcPr/>
                </a:tc>
                <a:tc>
                  <a:txBody>
                    <a:bodyPr/>
                    <a:lstStyle/>
                    <a:p>
                      <a:r>
                        <a:rPr lang="en-US" dirty="0">
                          <a:latin typeface="Arial" panose="020B0604020202020204" pitchFamily="34" charset="0"/>
                          <a:cs typeface="Arial" panose="020B0604020202020204" pitchFamily="34" charset="0"/>
                        </a:rPr>
                        <a:t>80</a:t>
                      </a:r>
                    </a:p>
                  </a:txBody>
                  <a:tcPr/>
                </a:tc>
                <a:extLst>
                  <a:ext uri="{0D108BD9-81ED-4DB2-BD59-A6C34878D82A}">
                    <a16:rowId xmlns:a16="http://schemas.microsoft.com/office/drawing/2014/main" val="3516823716"/>
                  </a:ext>
                </a:extLst>
              </a:tr>
              <a:tr h="519390">
                <a:tc>
                  <a:txBody>
                    <a:bodyPr/>
                    <a:lstStyle/>
                    <a:p>
                      <a:r>
                        <a:rPr lang="en-US" dirty="0" err="1">
                          <a:latin typeface="Arial" panose="020B0604020202020204" pitchFamily="34" charset="0"/>
                          <a:cs typeface="Arial" panose="020B0604020202020204" pitchFamily="34" charset="0"/>
                        </a:rPr>
                        <a:t>Crispr_repeat</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2959257326"/>
                  </a:ext>
                </a:extLst>
              </a:tr>
              <a:tr h="519390">
                <a:tc>
                  <a:txBody>
                    <a:bodyPr/>
                    <a:lstStyle/>
                    <a:p>
                      <a:r>
                        <a:rPr lang="en-US" dirty="0" err="1">
                          <a:latin typeface="Arial" panose="020B0604020202020204" pitchFamily="34" charset="0"/>
                          <a:cs typeface="Arial" panose="020B0604020202020204" pitchFamily="34" charset="0"/>
                        </a:rPr>
                        <a:t>Crispr_spacer</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1531717845"/>
                  </a:ext>
                </a:extLst>
              </a:tr>
              <a:tr h="519390">
                <a:tc>
                  <a:txBody>
                    <a:bodyPr/>
                    <a:lstStyle/>
                    <a:p>
                      <a:r>
                        <a:rPr lang="en-US" dirty="0" err="1">
                          <a:latin typeface="Arial" panose="020B0604020202020204" pitchFamily="34" charset="0"/>
                          <a:cs typeface="Arial" panose="020B0604020202020204" pitchFamily="34" charset="0"/>
                        </a:rPr>
                        <a:t>Crispr_array</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772722348"/>
                  </a:ext>
                </a:extLst>
              </a:tr>
              <a:tr h="519390">
                <a:tc>
                  <a:txBody>
                    <a:bodyPr/>
                    <a:lstStyle/>
                    <a:p>
                      <a:r>
                        <a:rPr lang="en-US" dirty="0">
                          <a:latin typeface="Arial" panose="020B0604020202020204" pitchFamily="34" charset="0"/>
                          <a:cs typeface="Arial" panose="020B0604020202020204" pitchFamily="34" charset="0"/>
                        </a:rPr>
                        <a:t>rRNA</a:t>
                      </a:r>
                    </a:p>
                  </a:txBody>
                  <a:tcPr/>
                </a:tc>
                <a:tc>
                  <a:txBody>
                    <a:bodyPr/>
                    <a:lstStyle/>
                    <a:p>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978586259"/>
                  </a:ext>
                </a:extLst>
              </a:tr>
            </a:tbl>
          </a:graphicData>
        </a:graphic>
      </p:graphicFrame>
      <p:graphicFrame>
        <p:nvGraphicFramePr>
          <p:cNvPr id="81" name="Table 20">
            <a:extLst>
              <a:ext uri="{FF2B5EF4-FFF2-40B4-BE49-F238E27FC236}">
                <a16:creationId xmlns:a16="http://schemas.microsoft.com/office/drawing/2014/main" id="{1608E25B-C077-064B-8D04-32EBCE20C0CA}"/>
              </a:ext>
            </a:extLst>
          </p:cNvPr>
          <p:cNvGraphicFramePr>
            <a:graphicFrameLocks noGrp="1"/>
          </p:cNvGraphicFramePr>
          <p:nvPr>
            <p:extLst>
              <p:ext uri="{D42A27DB-BD31-4B8C-83A1-F6EECF244321}">
                <p14:modId xmlns:p14="http://schemas.microsoft.com/office/powerpoint/2010/main" val="955488670"/>
              </p:ext>
            </p:extLst>
          </p:nvPr>
        </p:nvGraphicFramePr>
        <p:xfrm>
          <a:off x="16861993" y="28167715"/>
          <a:ext cx="6910120" cy="2596950"/>
        </p:xfrm>
        <a:graphic>
          <a:graphicData uri="http://schemas.openxmlformats.org/drawingml/2006/table">
            <a:tbl>
              <a:tblPr firstRow="1" bandRow="1">
                <a:tableStyleId>{21E4AEA4-8DFA-4A89-87EB-49C32662AFE0}</a:tableStyleId>
              </a:tblPr>
              <a:tblGrid>
                <a:gridCol w="3436755">
                  <a:extLst>
                    <a:ext uri="{9D8B030D-6E8A-4147-A177-3AD203B41FA5}">
                      <a16:colId xmlns:a16="http://schemas.microsoft.com/office/drawing/2014/main" val="3901362891"/>
                    </a:ext>
                  </a:extLst>
                </a:gridCol>
                <a:gridCol w="3473365">
                  <a:extLst>
                    <a:ext uri="{9D8B030D-6E8A-4147-A177-3AD203B41FA5}">
                      <a16:colId xmlns:a16="http://schemas.microsoft.com/office/drawing/2014/main" val="2071981790"/>
                    </a:ext>
                  </a:extLst>
                </a:gridCol>
              </a:tblGrid>
              <a:tr h="519390">
                <a:tc>
                  <a:txBody>
                    <a:bodyPr/>
                    <a:lstStyle/>
                    <a:p>
                      <a:r>
                        <a:rPr lang="en-US" dirty="0">
                          <a:latin typeface="Arial" panose="020B0604020202020204" pitchFamily="34" charset="0"/>
                          <a:cs typeface="Arial" panose="020B0604020202020204" pitchFamily="34" charset="0"/>
                        </a:rPr>
                        <a:t>Specialty Genes</a:t>
                      </a:r>
                    </a:p>
                  </a:txBody>
                  <a:tcPr/>
                </a:tc>
                <a:tc>
                  <a:txBody>
                    <a:bodyPr/>
                    <a:lstStyle/>
                    <a:p>
                      <a:r>
                        <a:rPr lang="en-US" dirty="0">
                          <a:latin typeface="Arial" panose="020B0604020202020204" pitchFamily="34" charset="0"/>
                          <a:cs typeface="Arial" panose="020B0604020202020204" pitchFamily="34" charset="0"/>
                        </a:rPr>
                        <a:t># of Genes</a:t>
                      </a:r>
                    </a:p>
                  </a:txBody>
                  <a:tcPr/>
                </a:tc>
                <a:extLst>
                  <a:ext uri="{0D108BD9-81ED-4DB2-BD59-A6C34878D82A}">
                    <a16:rowId xmlns:a16="http://schemas.microsoft.com/office/drawing/2014/main" val="2202032413"/>
                  </a:ext>
                </a:extLst>
              </a:tr>
              <a:tr h="519390">
                <a:tc>
                  <a:txBody>
                    <a:bodyPr/>
                    <a:lstStyle/>
                    <a:p>
                      <a:r>
                        <a:rPr lang="en-US" dirty="0">
                          <a:latin typeface="Arial" panose="020B0604020202020204" pitchFamily="34" charset="0"/>
                          <a:cs typeface="Arial" panose="020B0604020202020204" pitchFamily="34" charset="0"/>
                        </a:rPr>
                        <a:t>Virulence Factors</a:t>
                      </a:r>
                    </a:p>
                  </a:txBody>
                  <a:tcPr/>
                </a:tc>
                <a:tc>
                  <a:txBody>
                    <a:bodyPr/>
                    <a:lstStyle/>
                    <a:p>
                      <a:r>
                        <a:rPr lang="en-US" dirty="0">
                          <a:latin typeface="Arial" panose="020B0604020202020204" pitchFamily="34" charset="0"/>
                          <a:cs typeface="Arial" panose="020B0604020202020204" pitchFamily="34" charset="0"/>
                        </a:rPr>
                        <a:t>235</a:t>
                      </a:r>
                    </a:p>
                  </a:txBody>
                  <a:tcPr/>
                </a:tc>
                <a:extLst>
                  <a:ext uri="{0D108BD9-81ED-4DB2-BD59-A6C34878D82A}">
                    <a16:rowId xmlns:a16="http://schemas.microsoft.com/office/drawing/2014/main" val="2456068216"/>
                  </a:ext>
                </a:extLst>
              </a:tr>
              <a:tr h="519390">
                <a:tc>
                  <a:txBody>
                    <a:bodyPr/>
                    <a:lstStyle/>
                    <a:p>
                      <a:r>
                        <a:rPr lang="en-US" dirty="0">
                          <a:latin typeface="Arial" panose="020B0604020202020204" pitchFamily="34" charset="0"/>
                          <a:cs typeface="Arial" panose="020B0604020202020204" pitchFamily="34" charset="0"/>
                        </a:rPr>
                        <a:t>Transporter</a:t>
                      </a:r>
                    </a:p>
                  </a:txBody>
                  <a:tcPr/>
                </a:tc>
                <a:tc>
                  <a:txBody>
                    <a:bodyPr/>
                    <a:lstStyle/>
                    <a:p>
                      <a:r>
                        <a:rPr lang="en-US" dirty="0">
                          <a:latin typeface="Arial" panose="020B0604020202020204" pitchFamily="34" charset="0"/>
                          <a:cs typeface="Arial" panose="020B0604020202020204" pitchFamily="34" charset="0"/>
                        </a:rPr>
                        <a:t>891</a:t>
                      </a:r>
                    </a:p>
                  </a:txBody>
                  <a:tcPr/>
                </a:tc>
                <a:extLst>
                  <a:ext uri="{0D108BD9-81ED-4DB2-BD59-A6C34878D82A}">
                    <a16:rowId xmlns:a16="http://schemas.microsoft.com/office/drawing/2014/main" val="1915218083"/>
                  </a:ext>
                </a:extLst>
              </a:tr>
              <a:tr h="519390">
                <a:tc>
                  <a:txBody>
                    <a:bodyPr/>
                    <a:lstStyle/>
                    <a:p>
                      <a:r>
                        <a:rPr lang="en-US" dirty="0">
                          <a:latin typeface="Arial" panose="020B0604020202020204" pitchFamily="34" charset="0"/>
                          <a:cs typeface="Arial" panose="020B0604020202020204" pitchFamily="34" charset="0"/>
                        </a:rPr>
                        <a:t>Drug Target</a:t>
                      </a:r>
                    </a:p>
                  </a:txBody>
                  <a:tcPr/>
                </a:tc>
                <a:tc>
                  <a:txBody>
                    <a:bodyPr/>
                    <a:lstStyle/>
                    <a:p>
                      <a:r>
                        <a:rPr lang="en-US" dirty="0">
                          <a:latin typeface="Arial" panose="020B0604020202020204" pitchFamily="34" charset="0"/>
                          <a:cs typeface="Arial" panose="020B0604020202020204" pitchFamily="34" charset="0"/>
                        </a:rPr>
                        <a:t>387</a:t>
                      </a:r>
                    </a:p>
                  </a:txBody>
                  <a:tcPr/>
                </a:tc>
                <a:extLst>
                  <a:ext uri="{0D108BD9-81ED-4DB2-BD59-A6C34878D82A}">
                    <a16:rowId xmlns:a16="http://schemas.microsoft.com/office/drawing/2014/main" val="3516823716"/>
                  </a:ext>
                </a:extLst>
              </a:tr>
              <a:tr h="519390">
                <a:tc>
                  <a:txBody>
                    <a:bodyPr/>
                    <a:lstStyle/>
                    <a:p>
                      <a:r>
                        <a:rPr lang="en-US" dirty="0">
                          <a:highlight>
                            <a:srgbClr val="FFFF00"/>
                          </a:highlight>
                          <a:latin typeface="Arial" panose="020B0604020202020204" pitchFamily="34" charset="0"/>
                          <a:cs typeface="Arial" panose="020B0604020202020204" pitchFamily="34" charset="0"/>
                        </a:rPr>
                        <a:t>Antibiotic Resistance</a:t>
                      </a:r>
                    </a:p>
                  </a:txBody>
                  <a:tcPr/>
                </a:tc>
                <a:tc>
                  <a:txBody>
                    <a:bodyPr/>
                    <a:lstStyle/>
                    <a:p>
                      <a:r>
                        <a:rPr lang="en-US" dirty="0">
                          <a:highlight>
                            <a:srgbClr val="FFFF00"/>
                          </a:highlight>
                          <a:latin typeface="Arial" panose="020B0604020202020204" pitchFamily="34" charset="0"/>
                          <a:cs typeface="Arial" panose="020B0604020202020204" pitchFamily="34" charset="0"/>
                        </a:rPr>
                        <a:t>75</a:t>
                      </a:r>
                    </a:p>
                  </a:txBody>
                  <a:tcPr/>
                </a:tc>
                <a:extLst>
                  <a:ext uri="{0D108BD9-81ED-4DB2-BD59-A6C34878D82A}">
                    <a16:rowId xmlns:a16="http://schemas.microsoft.com/office/drawing/2014/main" val="2959257326"/>
                  </a:ext>
                </a:extLst>
              </a:tr>
            </a:tbl>
          </a:graphicData>
        </a:graphic>
      </p:graphicFrame>
      <p:graphicFrame>
        <p:nvGraphicFramePr>
          <p:cNvPr id="82" name="Table 20">
            <a:extLst>
              <a:ext uri="{FF2B5EF4-FFF2-40B4-BE49-F238E27FC236}">
                <a16:creationId xmlns:a16="http://schemas.microsoft.com/office/drawing/2014/main" id="{0E135785-01D0-204F-8518-75B4F4376458}"/>
              </a:ext>
            </a:extLst>
          </p:cNvPr>
          <p:cNvGraphicFramePr>
            <a:graphicFrameLocks noGrp="1"/>
          </p:cNvGraphicFramePr>
          <p:nvPr>
            <p:extLst>
              <p:ext uri="{D42A27DB-BD31-4B8C-83A1-F6EECF244321}">
                <p14:modId xmlns:p14="http://schemas.microsoft.com/office/powerpoint/2010/main" val="3860149211"/>
              </p:ext>
            </p:extLst>
          </p:nvPr>
        </p:nvGraphicFramePr>
        <p:xfrm>
          <a:off x="16737013" y="32142732"/>
          <a:ext cx="6910120" cy="2596950"/>
        </p:xfrm>
        <a:graphic>
          <a:graphicData uri="http://schemas.openxmlformats.org/drawingml/2006/table">
            <a:tbl>
              <a:tblPr firstRow="1" bandRow="1">
                <a:tableStyleId>{21E4AEA4-8DFA-4A89-87EB-49C32662AFE0}</a:tableStyleId>
              </a:tblPr>
              <a:tblGrid>
                <a:gridCol w="3436755">
                  <a:extLst>
                    <a:ext uri="{9D8B030D-6E8A-4147-A177-3AD203B41FA5}">
                      <a16:colId xmlns:a16="http://schemas.microsoft.com/office/drawing/2014/main" val="3901362891"/>
                    </a:ext>
                  </a:extLst>
                </a:gridCol>
                <a:gridCol w="3473365">
                  <a:extLst>
                    <a:ext uri="{9D8B030D-6E8A-4147-A177-3AD203B41FA5}">
                      <a16:colId xmlns:a16="http://schemas.microsoft.com/office/drawing/2014/main" val="2071981790"/>
                    </a:ext>
                  </a:extLst>
                </a:gridCol>
              </a:tblGrid>
              <a:tr h="519390">
                <a:tc>
                  <a:txBody>
                    <a:bodyPr/>
                    <a:lstStyle/>
                    <a:p>
                      <a:r>
                        <a:rPr lang="en-US" dirty="0"/>
                        <a:t>Specialty Genes</a:t>
                      </a:r>
                    </a:p>
                  </a:txBody>
                  <a:tcPr/>
                </a:tc>
                <a:tc>
                  <a:txBody>
                    <a:bodyPr/>
                    <a:lstStyle/>
                    <a:p>
                      <a:r>
                        <a:rPr lang="en-US" dirty="0"/>
                        <a:t># of Genes</a:t>
                      </a:r>
                    </a:p>
                  </a:txBody>
                  <a:tcPr/>
                </a:tc>
                <a:extLst>
                  <a:ext uri="{0D108BD9-81ED-4DB2-BD59-A6C34878D82A}">
                    <a16:rowId xmlns:a16="http://schemas.microsoft.com/office/drawing/2014/main" val="2202032413"/>
                  </a:ext>
                </a:extLst>
              </a:tr>
              <a:tr h="519390">
                <a:tc>
                  <a:txBody>
                    <a:bodyPr/>
                    <a:lstStyle/>
                    <a:p>
                      <a:r>
                        <a:rPr lang="en-US" dirty="0">
                          <a:latin typeface="Arial" panose="020B0604020202020204" pitchFamily="34" charset="0"/>
                          <a:cs typeface="Arial" panose="020B0604020202020204" pitchFamily="34" charset="0"/>
                        </a:rPr>
                        <a:t>Virulence Factors</a:t>
                      </a:r>
                    </a:p>
                  </a:txBody>
                  <a:tcPr/>
                </a:tc>
                <a:tc>
                  <a:txBody>
                    <a:bodyPr/>
                    <a:lstStyle/>
                    <a:p>
                      <a:r>
                        <a:rPr lang="en-US" dirty="0">
                          <a:latin typeface="Arial" panose="020B0604020202020204" pitchFamily="34" charset="0"/>
                          <a:cs typeface="Arial" panose="020B0604020202020204" pitchFamily="34" charset="0"/>
                        </a:rPr>
                        <a:t>237</a:t>
                      </a:r>
                    </a:p>
                  </a:txBody>
                  <a:tcPr/>
                </a:tc>
                <a:extLst>
                  <a:ext uri="{0D108BD9-81ED-4DB2-BD59-A6C34878D82A}">
                    <a16:rowId xmlns:a16="http://schemas.microsoft.com/office/drawing/2014/main" val="2456068216"/>
                  </a:ext>
                </a:extLst>
              </a:tr>
              <a:tr h="519390">
                <a:tc>
                  <a:txBody>
                    <a:bodyPr/>
                    <a:lstStyle/>
                    <a:p>
                      <a:r>
                        <a:rPr lang="en-US" dirty="0">
                          <a:latin typeface="Arial" panose="020B0604020202020204" pitchFamily="34" charset="0"/>
                          <a:cs typeface="Arial" panose="020B0604020202020204" pitchFamily="34" charset="0"/>
                        </a:rPr>
                        <a:t>Transporter</a:t>
                      </a:r>
                    </a:p>
                  </a:txBody>
                  <a:tcPr/>
                </a:tc>
                <a:tc>
                  <a:txBody>
                    <a:bodyPr/>
                    <a:lstStyle/>
                    <a:p>
                      <a:r>
                        <a:rPr lang="en-US" dirty="0">
                          <a:latin typeface="Arial" panose="020B0604020202020204" pitchFamily="34" charset="0"/>
                          <a:cs typeface="Arial" panose="020B0604020202020204" pitchFamily="34" charset="0"/>
                        </a:rPr>
                        <a:t>888</a:t>
                      </a:r>
                    </a:p>
                  </a:txBody>
                  <a:tcPr/>
                </a:tc>
                <a:extLst>
                  <a:ext uri="{0D108BD9-81ED-4DB2-BD59-A6C34878D82A}">
                    <a16:rowId xmlns:a16="http://schemas.microsoft.com/office/drawing/2014/main" val="1915218083"/>
                  </a:ext>
                </a:extLst>
              </a:tr>
              <a:tr h="519390">
                <a:tc>
                  <a:txBody>
                    <a:bodyPr/>
                    <a:lstStyle/>
                    <a:p>
                      <a:r>
                        <a:rPr lang="en-US" dirty="0">
                          <a:latin typeface="Arial" panose="020B0604020202020204" pitchFamily="34" charset="0"/>
                          <a:cs typeface="Arial" panose="020B0604020202020204" pitchFamily="34" charset="0"/>
                        </a:rPr>
                        <a:t>Drug Target</a:t>
                      </a:r>
                    </a:p>
                  </a:txBody>
                  <a:tcPr/>
                </a:tc>
                <a:tc>
                  <a:txBody>
                    <a:bodyPr/>
                    <a:lstStyle/>
                    <a:p>
                      <a:r>
                        <a:rPr lang="en-US" dirty="0">
                          <a:latin typeface="Arial" panose="020B0604020202020204" pitchFamily="34" charset="0"/>
                          <a:cs typeface="Arial" panose="020B0604020202020204" pitchFamily="34" charset="0"/>
                        </a:rPr>
                        <a:t>391</a:t>
                      </a:r>
                    </a:p>
                  </a:txBody>
                  <a:tcPr/>
                </a:tc>
                <a:extLst>
                  <a:ext uri="{0D108BD9-81ED-4DB2-BD59-A6C34878D82A}">
                    <a16:rowId xmlns:a16="http://schemas.microsoft.com/office/drawing/2014/main" val="3516823716"/>
                  </a:ext>
                </a:extLst>
              </a:tr>
              <a:tr h="519390">
                <a:tc>
                  <a:txBody>
                    <a:bodyPr/>
                    <a:lstStyle/>
                    <a:p>
                      <a:r>
                        <a:rPr lang="en-US" dirty="0">
                          <a:highlight>
                            <a:srgbClr val="FFFF00"/>
                          </a:highlight>
                          <a:latin typeface="Arial" panose="020B0604020202020204" pitchFamily="34" charset="0"/>
                          <a:cs typeface="Arial" panose="020B0604020202020204" pitchFamily="34" charset="0"/>
                        </a:rPr>
                        <a:t>Antibiotic Resistance</a:t>
                      </a:r>
                    </a:p>
                  </a:txBody>
                  <a:tcPr/>
                </a:tc>
                <a:tc>
                  <a:txBody>
                    <a:bodyPr/>
                    <a:lstStyle/>
                    <a:p>
                      <a:r>
                        <a:rPr lang="en-US" dirty="0">
                          <a:highlight>
                            <a:srgbClr val="FFFF00"/>
                          </a:highlight>
                          <a:latin typeface="Arial" panose="020B0604020202020204" pitchFamily="34" charset="0"/>
                          <a:cs typeface="Arial" panose="020B0604020202020204" pitchFamily="34" charset="0"/>
                        </a:rPr>
                        <a:t>77</a:t>
                      </a:r>
                    </a:p>
                  </a:txBody>
                  <a:tcPr/>
                </a:tc>
                <a:extLst>
                  <a:ext uri="{0D108BD9-81ED-4DB2-BD59-A6C34878D82A}">
                    <a16:rowId xmlns:a16="http://schemas.microsoft.com/office/drawing/2014/main" val="2959257326"/>
                  </a:ext>
                </a:extLst>
              </a:tr>
            </a:tbl>
          </a:graphicData>
        </a:graphic>
      </p:graphicFrame>
      <p:sp>
        <p:nvSpPr>
          <p:cNvPr id="21" name="TextBox 20">
            <a:extLst>
              <a:ext uri="{FF2B5EF4-FFF2-40B4-BE49-F238E27FC236}">
                <a16:creationId xmlns:a16="http://schemas.microsoft.com/office/drawing/2014/main" id="{15718FF2-907A-5F44-A4D8-652C446EB79A}"/>
              </a:ext>
            </a:extLst>
          </p:cNvPr>
          <p:cNvSpPr txBox="1"/>
          <p:nvPr/>
        </p:nvSpPr>
        <p:spPr>
          <a:xfrm>
            <a:off x="24321152" y="31872020"/>
            <a:ext cx="8081718" cy="707886"/>
          </a:xfrm>
          <a:prstGeom prst="rect">
            <a:avLst/>
          </a:prstGeom>
          <a:noFill/>
        </p:spPr>
        <p:txBody>
          <a:bodyPr wrap="square" rtlCol="0">
            <a:spAutoFit/>
          </a:bodyPr>
          <a:lstStyle/>
          <a:p>
            <a:r>
              <a:rPr lang="en-US" sz="2000" dirty="0"/>
              <a:t>Figure 10: </a:t>
            </a:r>
            <a:r>
              <a:rPr lang="en-US" sz="2000" i="1" dirty="0"/>
              <a:t>E.coli</a:t>
            </a:r>
            <a:r>
              <a:rPr lang="en-US" sz="2000" dirty="0"/>
              <a:t> strains annotations with functional and nonfunctional proteins </a:t>
            </a:r>
          </a:p>
        </p:txBody>
      </p:sp>
      <p:sp>
        <p:nvSpPr>
          <p:cNvPr id="22" name="TextBox 21">
            <a:extLst>
              <a:ext uri="{FF2B5EF4-FFF2-40B4-BE49-F238E27FC236}">
                <a16:creationId xmlns:a16="http://schemas.microsoft.com/office/drawing/2014/main" id="{8D460AE7-F822-7941-924C-E0E81292BEA5}"/>
              </a:ext>
            </a:extLst>
          </p:cNvPr>
          <p:cNvSpPr txBox="1"/>
          <p:nvPr/>
        </p:nvSpPr>
        <p:spPr>
          <a:xfrm>
            <a:off x="16742761" y="25090217"/>
            <a:ext cx="8513659" cy="400110"/>
          </a:xfrm>
          <a:prstGeom prst="rect">
            <a:avLst/>
          </a:prstGeom>
          <a:noFill/>
        </p:spPr>
        <p:txBody>
          <a:bodyPr wrap="square" rtlCol="0">
            <a:spAutoFit/>
          </a:bodyPr>
          <a:lstStyle/>
          <a:p>
            <a:r>
              <a:rPr lang="en-US" sz="2000" dirty="0"/>
              <a:t>Figure 7: Table of assembly output</a:t>
            </a:r>
          </a:p>
        </p:txBody>
      </p:sp>
      <p:sp>
        <p:nvSpPr>
          <p:cNvPr id="83" name="TextBox 82">
            <a:extLst>
              <a:ext uri="{FF2B5EF4-FFF2-40B4-BE49-F238E27FC236}">
                <a16:creationId xmlns:a16="http://schemas.microsoft.com/office/drawing/2014/main" id="{57F2BC37-2399-5540-9566-6951062303CC}"/>
              </a:ext>
            </a:extLst>
          </p:cNvPr>
          <p:cNvSpPr txBox="1"/>
          <p:nvPr/>
        </p:nvSpPr>
        <p:spPr>
          <a:xfrm>
            <a:off x="16816492" y="30787244"/>
            <a:ext cx="7352004" cy="400110"/>
          </a:xfrm>
          <a:prstGeom prst="rect">
            <a:avLst/>
          </a:prstGeom>
          <a:noFill/>
        </p:spPr>
        <p:txBody>
          <a:bodyPr wrap="square" rtlCol="0">
            <a:spAutoFit/>
          </a:bodyPr>
          <a:lstStyle/>
          <a:p>
            <a:r>
              <a:rPr lang="en-US" sz="2000" dirty="0"/>
              <a:t>Figure 8: </a:t>
            </a:r>
            <a:r>
              <a:rPr lang="en-US" sz="2000" i="1" dirty="0"/>
              <a:t>E.coli</a:t>
            </a:r>
            <a:r>
              <a:rPr lang="en-US" sz="2000" dirty="0"/>
              <a:t> comp annotation genes</a:t>
            </a:r>
          </a:p>
        </p:txBody>
      </p:sp>
      <p:sp>
        <p:nvSpPr>
          <p:cNvPr id="84" name="TextBox 83">
            <a:extLst>
              <a:ext uri="{FF2B5EF4-FFF2-40B4-BE49-F238E27FC236}">
                <a16:creationId xmlns:a16="http://schemas.microsoft.com/office/drawing/2014/main" id="{0AB96ABD-BDCF-B648-8119-BCD2467C543D}"/>
              </a:ext>
            </a:extLst>
          </p:cNvPr>
          <p:cNvSpPr txBox="1"/>
          <p:nvPr/>
        </p:nvSpPr>
        <p:spPr>
          <a:xfrm>
            <a:off x="16668880" y="34814768"/>
            <a:ext cx="7352004" cy="400110"/>
          </a:xfrm>
          <a:prstGeom prst="rect">
            <a:avLst/>
          </a:prstGeom>
          <a:noFill/>
        </p:spPr>
        <p:txBody>
          <a:bodyPr wrap="square" rtlCol="0">
            <a:spAutoFit/>
          </a:bodyPr>
          <a:lstStyle/>
          <a:p>
            <a:r>
              <a:rPr lang="en-US" sz="2000" dirty="0"/>
              <a:t>Figure 9: </a:t>
            </a:r>
            <a:r>
              <a:rPr lang="en-US" sz="2000" i="1" dirty="0"/>
              <a:t>E.coli</a:t>
            </a:r>
            <a:r>
              <a:rPr lang="en-US" sz="2000" dirty="0"/>
              <a:t> comp with phage annotation genes </a:t>
            </a:r>
          </a:p>
        </p:txBody>
      </p:sp>
      <p:sp>
        <p:nvSpPr>
          <p:cNvPr id="85" name="TextBox 84">
            <a:extLst>
              <a:ext uri="{FF2B5EF4-FFF2-40B4-BE49-F238E27FC236}">
                <a16:creationId xmlns:a16="http://schemas.microsoft.com/office/drawing/2014/main" id="{71D31215-1C5D-CB4C-8B61-E0F36EB22E2E}"/>
              </a:ext>
            </a:extLst>
          </p:cNvPr>
          <p:cNvSpPr txBox="1"/>
          <p:nvPr/>
        </p:nvSpPr>
        <p:spPr>
          <a:xfrm>
            <a:off x="24328146" y="36370014"/>
            <a:ext cx="7352004" cy="400110"/>
          </a:xfrm>
          <a:prstGeom prst="rect">
            <a:avLst/>
          </a:prstGeom>
          <a:noFill/>
        </p:spPr>
        <p:txBody>
          <a:bodyPr wrap="square" rtlCol="0">
            <a:spAutoFit/>
          </a:bodyPr>
          <a:lstStyle/>
          <a:p>
            <a:r>
              <a:rPr lang="en-US" sz="2000" dirty="0"/>
              <a:t>Figure 11: Genomic features of </a:t>
            </a:r>
            <a:r>
              <a:rPr lang="en-US" sz="2000" i="1" dirty="0"/>
              <a:t>E.coli </a:t>
            </a:r>
            <a:r>
              <a:rPr lang="en-US" sz="2000" dirty="0"/>
              <a:t>strains</a:t>
            </a:r>
          </a:p>
        </p:txBody>
      </p:sp>
      <p:sp>
        <p:nvSpPr>
          <p:cNvPr id="23" name="TextBox 22">
            <a:extLst>
              <a:ext uri="{FF2B5EF4-FFF2-40B4-BE49-F238E27FC236}">
                <a16:creationId xmlns:a16="http://schemas.microsoft.com/office/drawing/2014/main" id="{980F6CB7-5BBD-4B4B-8AA1-AB9C17D23666}"/>
              </a:ext>
            </a:extLst>
          </p:cNvPr>
          <p:cNvSpPr txBox="1"/>
          <p:nvPr/>
        </p:nvSpPr>
        <p:spPr>
          <a:xfrm>
            <a:off x="42441922" y="15933433"/>
            <a:ext cx="8655898" cy="338554"/>
          </a:xfrm>
          <a:prstGeom prst="rect">
            <a:avLst/>
          </a:prstGeom>
          <a:noFill/>
        </p:spPr>
        <p:txBody>
          <a:bodyPr wrap="square" rtlCol="0">
            <a:spAutoFit/>
          </a:bodyPr>
          <a:lstStyle/>
          <a:p>
            <a:r>
              <a:rPr lang="en-US" sz="1600" dirty="0"/>
              <a:t>Figure 14: Phylogenetic tree of </a:t>
            </a:r>
            <a:r>
              <a:rPr lang="en-US" sz="1600" i="1" dirty="0"/>
              <a:t>E.coli</a:t>
            </a:r>
            <a:r>
              <a:rPr lang="en-US" sz="1600" dirty="0"/>
              <a:t> strains with other gram-negative bacteria.</a:t>
            </a:r>
          </a:p>
        </p:txBody>
      </p:sp>
      <p:sp>
        <p:nvSpPr>
          <p:cNvPr id="86" name="TextBox 85">
            <a:extLst>
              <a:ext uri="{FF2B5EF4-FFF2-40B4-BE49-F238E27FC236}">
                <a16:creationId xmlns:a16="http://schemas.microsoft.com/office/drawing/2014/main" id="{2CD343A5-1D5D-AC4D-8770-028A9E241AAF}"/>
              </a:ext>
            </a:extLst>
          </p:cNvPr>
          <p:cNvSpPr txBox="1"/>
          <p:nvPr/>
        </p:nvSpPr>
        <p:spPr>
          <a:xfrm>
            <a:off x="33403528" y="14979336"/>
            <a:ext cx="8655898" cy="338554"/>
          </a:xfrm>
          <a:prstGeom prst="rect">
            <a:avLst/>
          </a:prstGeom>
          <a:noFill/>
        </p:spPr>
        <p:txBody>
          <a:bodyPr wrap="square" rtlCol="0">
            <a:spAutoFit/>
          </a:bodyPr>
          <a:lstStyle/>
          <a:p>
            <a:r>
              <a:rPr lang="en-US" sz="1600" dirty="0"/>
              <a:t>Figure 12: Heat map of  </a:t>
            </a:r>
            <a:r>
              <a:rPr lang="en-US" sz="1600" i="1" dirty="0"/>
              <a:t>E.coli</a:t>
            </a:r>
            <a:r>
              <a:rPr lang="en-US" sz="1600" dirty="0"/>
              <a:t> strains and beta lactamase genes</a:t>
            </a:r>
          </a:p>
        </p:txBody>
      </p:sp>
      <p:sp>
        <p:nvSpPr>
          <p:cNvPr id="87" name="TextBox 86">
            <a:extLst>
              <a:ext uri="{FF2B5EF4-FFF2-40B4-BE49-F238E27FC236}">
                <a16:creationId xmlns:a16="http://schemas.microsoft.com/office/drawing/2014/main" id="{0095F595-2666-204C-AFCB-DDF788C3B464}"/>
              </a:ext>
            </a:extLst>
          </p:cNvPr>
          <p:cNvSpPr txBox="1"/>
          <p:nvPr/>
        </p:nvSpPr>
        <p:spPr>
          <a:xfrm>
            <a:off x="33275631" y="19801892"/>
            <a:ext cx="8655898" cy="338554"/>
          </a:xfrm>
          <a:prstGeom prst="rect">
            <a:avLst/>
          </a:prstGeom>
          <a:noFill/>
        </p:spPr>
        <p:txBody>
          <a:bodyPr wrap="square" rtlCol="0">
            <a:spAutoFit/>
          </a:bodyPr>
          <a:lstStyle/>
          <a:p>
            <a:r>
              <a:rPr lang="en-US" sz="1600" dirty="0"/>
              <a:t>Figure 13: Heat map of  </a:t>
            </a:r>
            <a:r>
              <a:rPr lang="en-US" sz="1600" i="1" dirty="0"/>
              <a:t>E.coli</a:t>
            </a:r>
            <a:r>
              <a:rPr lang="en-US" sz="1600" dirty="0"/>
              <a:t> strains and aminoglycoside genes</a:t>
            </a:r>
          </a:p>
        </p:txBody>
      </p:sp>
      <p:sp>
        <p:nvSpPr>
          <p:cNvPr id="88" name="TextBox 87">
            <a:extLst>
              <a:ext uri="{FF2B5EF4-FFF2-40B4-BE49-F238E27FC236}">
                <a16:creationId xmlns:a16="http://schemas.microsoft.com/office/drawing/2014/main" id="{E3086CDC-E73D-2143-9F9C-26D5553E2657}"/>
              </a:ext>
            </a:extLst>
          </p:cNvPr>
          <p:cNvSpPr txBox="1"/>
          <p:nvPr/>
        </p:nvSpPr>
        <p:spPr>
          <a:xfrm>
            <a:off x="33251481" y="25185434"/>
            <a:ext cx="8655898" cy="338554"/>
          </a:xfrm>
          <a:prstGeom prst="rect">
            <a:avLst/>
          </a:prstGeom>
          <a:noFill/>
        </p:spPr>
        <p:txBody>
          <a:bodyPr wrap="square" rtlCol="0">
            <a:spAutoFit/>
          </a:bodyPr>
          <a:lstStyle/>
          <a:p>
            <a:r>
              <a:rPr lang="en-US" sz="1600" dirty="0"/>
              <a:t>Figure 15: Region viewer of aminoglycoside gene </a:t>
            </a:r>
          </a:p>
        </p:txBody>
      </p:sp>
      <p:sp>
        <p:nvSpPr>
          <p:cNvPr id="89" name="TextBox 88">
            <a:extLst>
              <a:ext uri="{FF2B5EF4-FFF2-40B4-BE49-F238E27FC236}">
                <a16:creationId xmlns:a16="http://schemas.microsoft.com/office/drawing/2014/main" id="{943201C9-29F7-9342-BC86-429C77C9E45C}"/>
              </a:ext>
            </a:extLst>
          </p:cNvPr>
          <p:cNvSpPr txBox="1"/>
          <p:nvPr/>
        </p:nvSpPr>
        <p:spPr>
          <a:xfrm>
            <a:off x="41853508" y="25175375"/>
            <a:ext cx="8655898" cy="338554"/>
          </a:xfrm>
          <a:prstGeom prst="rect">
            <a:avLst/>
          </a:prstGeom>
          <a:noFill/>
        </p:spPr>
        <p:txBody>
          <a:bodyPr wrap="square" rtlCol="0">
            <a:spAutoFit/>
          </a:bodyPr>
          <a:lstStyle/>
          <a:p>
            <a:r>
              <a:rPr lang="en-US" sz="1600" dirty="0"/>
              <a:t>Figure 16: Region viewer of class A beta-lactamase gene</a:t>
            </a:r>
          </a:p>
        </p:txBody>
      </p:sp>
      <p:sp>
        <p:nvSpPr>
          <p:cNvPr id="91" name="TextBox 21">
            <a:extLst>
              <a:ext uri="{FF2B5EF4-FFF2-40B4-BE49-F238E27FC236}">
                <a16:creationId xmlns:a16="http://schemas.microsoft.com/office/drawing/2014/main" id="{D2546AB1-2C91-C647-AEDC-58FE22F06F1C}"/>
              </a:ext>
            </a:extLst>
          </p:cNvPr>
          <p:cNvSpPr txBox="1">
            <a:spLocks noChangeArrowheads="1"/>
          </p:cNvSpPr>
          <p:nvPr/>
        </p:nvSpPr>
        <p:spPr bwMode="auto">
          <a:xfrm>
            <a:off x="8548687" y="15686698"/>
            <a:ext cx="70222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dirty="0"/>
              <a:t>Over time, bacteria have developed resistance factors to combat antibiotic mechanisms. Extended beta-lactamase producing enterobacteria, such as </a:t>
            </a:r>
            <a:r>
              <a:rPr lang="en-US" altLang="en-US" i="1" dirty="0"/>
              <a:t>Escherichia coli </a:t>
            </a:r>
            <a:r>
              <a:rPr lang="en-US" altLang="en-US" dirty="0"/>
              <a:t>have developed these resistance factors in the form of a beta-lactamase enzyme or aminoglycoside phosphotransferases, which targets the effect of antibiotics. </a:t>
            </a:r>
          </a:p>
        </p:txBody>
      </p:sp>
      <p:sp>
        <p:nvSpPr>
          <p:cNvPr id="90" name="Text Box 164">
            <a:extLst>
              <a:ext uri="{FF2B5EF4-FFF2-40B4-BE49-F238E27FC236}">
                <a16:creationId xmlns:a16="http://schemas.microsoft.com/office/drawing/2014/main" id="{885AEB08-0156-864C-A4BD-79A35526C034}"/>
              </a:ext>
            </a:extLst>
          </p:cNvPr>
          <p:cNvSpPr txBox="1">
            <a:spLocks noChangeArrowheads="1"/>
          </p:cNvSpPr>
          <p:nvPr/>
        </p:nvSpPr>
        <p:spPr bwMode="auto">
          <a:xfrm>
            <a:off x="1105072" y="13800846"/>
            <a:ext cx="14819917"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Background</a:t>
            </a:r>
          </a:p>
        </p:txBody>
      </p:sp>
      <p:sp>
        <p:nvSpPr>
          <p:cNvPr id="92" name="Text Box 164">
            <a:extLst>
              <a:ext uri="{FF2B5EF4-FFF2-40B4-BE49-F238E27FC236}">
                <a16:creationId xmlns:a16="http://schemas.microsoft.com/office/drawing/2014/main" id="{EB064494-9898-9241-A5CB-48F62293566B}"/>
              </a:ext>
            </a:extLst>
          </p:cNvPr>
          <p:cNvSpPr txBox="1">
            <a:spLocks noChangeArrowheads="1"/>
          </p:cNvSpPr>
          <p:nvPr/>
        </p:nvSpPr>
        <p:spPr bwMode="auto">
          <a:xfrm>
            <a:off x="1066799" y="26488722"/>
            <a:ext cx="14858190"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Strains Used</a:t>
            </a:r>
          </a:p>
        </p:txBody>
      </p:sp>
      <p:sp>
        <p:nvSpPr>
          <p:cNvPr id="93" name="Text Box 164">
            <a:extLst>
              <a:ext uri="{FF2B5EF4-FFF2-40B4-BE49-F238E27FC236}">
                <a16:creationId xmlns:a16="http://schemas.microsoft.com/office/drawing/2014/main" id="{7DCE9626-1025-CB4B-A074-0B21A13D7F52}"/>
              </a:ext>
            </a:extLst>
          </p:cNvPr>
          <p:cNvSpPr txBox="1">
            <a:spLocks noChangeArrowheads="1"/>
          </p:cNvSpPr>
          <p:nvPr/>
        </p:nvSpPr>
        <p:spPr bwMode="auto">
          <a:xfrm>
            <a:off x="16737013" y="7377000"/>
            <a:ext cx="15500980"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Goal/Hypothesis</a:t>
            </a:r>
          </a:p>
        </p:txBody>
      </p:sp>
      <p:sp>
        <p:nvSpPr>
          <p:cNvPr id="95" name="Text Box 164">
            <a:extLst>
              <a:ext uri="{FF2B5EF4-FFF2-40B4-BE49-F238E27FC236}">
                <a16:creationId xmlns:a16="http://schemas.microsoft.com/office/drawing/2014/main" id="{C9C9B5C7-2CFF-4240-830E-83772D571E20}"/>
              </a:ext>
            </a:extLst>
          </p:cNvPr>
          <p:cNvSpPr txBox="1">
            <a:spLocks noChangeArrowheads="1"/>
          </p:cNvSpPr>
          <p:nvPr/>
        </p:nvSpPr>
        <p:spPr bwMode="auto">
          <a:xfrm>
            <a:off x="16694556" y="20847168"/>
            <a:ext cx="15543437"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Results</a:t>
            </a:r>
          </a:p>
        </p:txBody>
      </p:sp>
      <p:sp>
        <p:nvSpPr>
          <p:cNvPr id="96" name="Text Box 164">
            <a:extLst>
              <a:ext uri="{FF2B5EF4-FFF2-40B4-BE49-F238E27FC236}">
                <a16:creationId xmlns:a16="http://schemas.microsoft.com/office/drawing/2014/main" id="{3C0DDF70-F60F-FF4D-9879-9EF1BC32B44D}"/>
              </a:ext>
            </a:extLst>
          </p:cNvPr>
          <p:cNvSpPr txBox="1">
            <a:spLocks noChangeArrowheads="1"/>
          </p:cNvSpPr>
          <p:nvPr/>
        </p:nvSpPr>
        <p:spPr bwMode="auto">
          <a:xfrm>
            <a:off x="33360797" y="7329033"/>
            <a:ext cx="16493588"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Results</a:t>
            </a:r>
          </a:p>
        </p:txBody>
      </p:sp>
      <p:sp>
        <p:nvSpPr>
          <p:cNvPr id="97" name="Text Box 164">
            <a:extLst>
              <a:ext uri="{FF2B5EF4-FFF2-40B4-BE49-F238E27FC236}">
                <a16:creationId xmlns:a16="http://schemas.microsoft.com/office/drawing/2014/main" id="{E931BB2E-6756-0E49-9F9D-E91F57D77934}"/>
              </a:ext>
            </a:extLst>
          </p:cNvPr>
          <p:cNvSpPr txBox="1">
            <a:spLocks noChangeArrowheads="1"/>
          </p:cNvSpPr>
          <p:nvPr/>
        </p:nvSpPr>
        <p:spPr bwMode="auto">
          <a:xfrm>
            <a:off x="33305181" y="26227747"/>
            <a:ext cx="16495437"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Summary/ Conclusions</a:t>
            </a:r>
          </a:p>
        </p:txBody>
      </p:sp>
      <p:sp>
        <p:nvSpPr>
          <p:cNvPr id="98" name="Text Box 164">
            <a:extLst>
              <a:ext uri="{FF2B5EF4-FFF2-40B4-BE49-F238E27FC236}">
                <a16:creationId xmlns:a16="http://schemas.microsoft.com/office/drawing/2014/main" id="{4AE3519D-E193-3C47-B119-090C980FDF8C}"/>
              </a:ext>
            </a:extLst>
          </p:cNvPr>
          <p:cNvSpPr txBox="1">
            <a:spLocks noChangeArrowheads="1"/>
          </p:cNvSpPr>
          <p:nvPr/>
        </p:nvSpPr>
        <p:spPr bwMode="auto">
          <a:xfrm>
            <a:off x="33305181" y="31619612"/>
            <a:ext cx="16549204"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Acknowledgements</a:t>
            </a:r>
          </a:p>
        </p:txBody>
      </p:sp>
      <p:sp>
        <p:nvSpPr>
          <p:cNvPr id="99" name="Text Box 164">
            <a:extLst>
              <a:ext uri="{FF2B5EF4-FFF2-40B4-BE49-F238E27FC236}">
                <a16:creationId xmlns:a16="http://schemas.microsoft.com/office/drawing/2014/main" id="{1E24B29B-64E8-144F-BB1F-CDB74A38E2C3}"/>
              </a:ext>
            </a:extLst>
          </p:cNvPr>
          <p:cNvSpPr txBox="1">
            <a:spLocks noChangeArrowheads="1"/>
          </p:cNvSpPr>
          <p:nvPr/>
        </p:nvSpPr>
        <p:spPr bwMode="auto">
          <a:xfrm>
            <a:off x="33273117" y="34080211"/>
            <a:ext cx="16581268"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References</a:t>
            </a:r>
          </a:p>
        </p:txBody>
      </p:sp>
      <p:sp>
        <p:nvSpPr>
          <p:cNvPr id="100" name="Text Box 164">
            <a:extLst>
              <a:ext uri="{FF2B5EF4-FFF2-40B4-BE49-F238E27FC236}">
                <a16:creationId xmlns:a16="http://schemas.microsoft.com/office/drawing/2014/main" id="{D41FF85F-22BE-2847-AA89-CB3889224B20}"/>
              </a:ext>
            </a:extLst>
          </p:cNvPr>
          <p:cNvSpPr txBox="1">
            <a:spLocks noChangeArrowheads="1"/>
          </p:cNvSpPr>
          <p:nvPr/>
        </p:nvSpPr>
        <p:spPr bwMode="auto">
          <a:xfrm>
            <a:off x="16694556" y="10891943"/>
            <a:ext cx="15543437" cy="815608"/>
          </a:xfrm>
          <a:prstGeom prst="rect">
            <a:avLst/>
          </a:prstGeom>
          <a:solidFill>
            <a:schemeClr val="accent1">
              <a:lumMod val="75000"/>
            </a:schemeClr>
          </a:solid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700" b="1" dirty="0"/>
              <a:t>Procedure</a:t>
            </a:r>
          </a:p>
        </p:txBody>
      </p:sp>
      <p:graphicFrame>
        <p:nvGraphicFramePr>
          <p:cNvPr id="101" name="Table 5">
            <a:extLst>
              <a:ext uri="{FF2B5EF4-FFF2-40B4-BE49-F238E27FC236}">
                <a16:creationId xmlns:a16="http://schemas.microsoft.com/office/drawing/2014/main" id="{20D2A805-8C17-0041-B548-2E6534589094}"/>
              </a:ext>
            </a:extLst>
          </p:cNvPr>
          <p:cNvGraphicFramePr>
            <a:graphicFrameLocks noGrp="1"/>
          </p:cNvGraphicFramePr>
          <p:nvPr>
            <p:extLst>
              <p:ext uri="{D42A27DB-BD31-4B8C-83A1-F6EECF244321}">
                <p14:modId xmlns:p14="http://schemas.microsoft.com/office/powerpoint/2010/main" val="1109947301"/>
              </p:ext>
            </p:extLst>
          </p:nvPr>
        </p:nvGraphicFramePr>
        <p:xfrm>
          <a:off x="24417967" y="27539508"/>
          <a:ext cx="7920587" cy="4389120"/>
        </p:xfrm>
        <a:graphic>
          <a:graphicData uri="http://schemas.openxmlformats.org/drawingml/2006/table">
            <a:tbl>
              <a:tblPr firstRow="1" bandRow="1">
                <a:tableStyleId>{21E4AEA4-8DFA-4A89-87EB-49C32662AFE0}</a:tableStyleId>
              </a:tblPr>
              <a:tblGrid>
                <a:gridCol w="2031068">
                  <a:extLst>
                    <a:ext uri="{9D8B030D-6E8A-4147-A177-3AD203B41FA5}">
                      <a16:colId xmlns:a16="http://schemas.microsoft.com/office/drawing/2014/main" val="3308675285"/>
                    </a:ext>
                  </a:extLst>
                </a:gridCol>
                <a:gridCol w="2056591">
                  <a:extLst>
                    <a:ext uri="{9D8B030D-6E8A-4147-A177-3AD203B41FA5}">
                      <a16:colId xmlns:a16="http://schemas.microsoft.com/office/drawing/2014/main" val="2341848306"/>
                    </a:ext>
                  </a:extLst>
                </a:gridCol>
                <a:gridCol w="1061114">
                  <a:extLst>
                    <a:ext uri="{9D8B030D-6E8A-4147-A177-3AD203B41FA5}">
                      <a16:colId xmlns:a16="http://schemas.microsoft.com/office/drawing/2014/main" val="2640948356"/>
                    </a:ext>
                  </a:extLst>
                </a:gridCol>
                <a:gridCol w="1771232">
                  <a:extLst>
                    <a:ext uri="{9D8B030D-6E8A-4147-A177-3AD203B41FA5}">
                      <a16:colId xmlns:a16="http://schemas.microsoft.com/office/drawing/2014/main" val="2763414802"/>
                    </a:ext>
                  </a:extLst>
                </a:gridCol>
                <a:gridCol w="1000582">
                  <a:extLst>
                    <a:ext uri="{9D8B030D-6E8A-4147-A177-3AD203B41FA5}">
                      <a16:colId xmlns:a16="http://schemas.microsoft.com/office/drawing/2014/main" val="1186111100"/>
                    </a:ext>
                  </a:extLst>
                </a:gridCol>
              </a:tblGrid>
              <a:tr h="1379111">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dirty="0"/>
                        <a:t>Strain</a:t>
                      </a:r>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Annotation</a:t>
                      </a:r>
                    </a:p>
                    <a:p>
                      <a:endParaRPr lang="en-US"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800" b="1" kern="1200" dirty="0">
                          <a:solidFill>
                            <a:schemeClr val="lt1"/>
                          </a:solidFill>
                          <a:effectLst/>
                        </a:rPr>
                        <a:t># with function</a:t>
                      </a:r>
                      <a:endParaRPr lang="en-US"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800" b="1" kern="1200" dirty="0">
                          <a:solidFill>
                            <a:schemeClr val="lt1"/>
                          </a:solidFill>
                          <a:effectLst/>
                        </a:rPr>
                        <a:t># without function</a:t>
                      </a:r>
                      <a:endParaRPr lang="en-US" dirty="0"/>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800" b="1" kern="1200" dirty="0">
                          <a:solidFill>
                            <a:schemeClr val="lt1"/>
                          </a:solidFill>
                          <a:effectLst/>
                        </a:rPr>
                        <a:t>% features in local protein families</a:t>
                      </a:r>
                      <a:endParaRPr lang="en-US" dirty="0"/>
                    </a:p>
                  </a:txBody>
                  <a:tcPr/>
                </a:tc>
                <a:extLst>
                  <a:ext uri="{0D108BD9-81ED-4DB2-BD59-A6C34878D82A}">
                    <a16:rowId xmlns:a16="http://schemas.microsoft.com/office/drawing/2014/main" val="428828359"/>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E. coli comp</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Unicycler200</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3528</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1220</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97.09</a:t>
                      </a:r>
                    </a:p>
                  </a:txBody>
                  <a:tcPr/>
                </a:tc>
                <a:extLst>
                  <a:ext uri="{0D108BD9-81ED-4DB2-BD59-A6C34878D82A}">
                    <a16:rowId xmlns:a16="http://schemas.microsoft.com/office/drawing/2014/main" val="1040054306"/>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SPAdes200</a:t>
                      </a:r>
                    </a:p>
                  </a:txBody>
                  <a:tcPr/>
                </a:tc>
                <a:tc>
                  <a:txBody>
                    <a:bodyPr/>
                    <a:lstStyle/>
                    <a:p>
                      <a:r>
                        <a:rPr lang="en-US" dirty="0"/>
                        <a:t>3534</a:t>
                      </a:r>
                    </a:p>
                  </a:txBody>
                  <a:tcPr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1225</a:t>
                      </a:r>
                    </a:p>
                  </a:txBody>
                  <a:tcPr/>
                </a:tc>
                <a:tc>
                  <a:txBody>
                    <a:bodyPr/>
                    <a:lstStyle/>
                    <a:p>
                      <a:r>
                        <a:rPr lang="en-US" dirty="0"/>
                        <a:t>97.42</a:t>
                      </a:r>
                    </a:p>
                  </a:txBody>
                  <a:tcPr anchor="ctr"/>
                </a:tc>
                <a:extLst>
                  <a:ext uri="{0D108BD9-81ED-4DB2-BD59-A6C34878D82A}">
                    <a16:rowId xmlns:a16="http://schemas.microsoft.com/office/drawing/2014/main" val="1716166232"/>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coli comp-phage</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Unicycler200</a:t>
                      </a:r>
                    </a:p>
                  </a:txBody>
                  <a:tcPr/>
                </a:tc>
                <a:tc>
                  <a:txBody>
                    <a:bodyPr/>
                    <a:lstStyle/>
                    <a:p>
                      <a:r>
                        <a:rPr lang="en-US" dirty="0"/>
                        <a:t>3559</a:t>
                      </a:r>
                    </a:p>
                  </a:txBody>
                  <a:tcPr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1804</a:t>
                      </a:r>
                    </a:p>
                  </a:txBody>
                  <a:tcPr/>
                </a:tc>
                <a:tc>
                  <a:txBody>
                    <a:bodyPr/>
                    <a:lstStyle/>
                    <a:p>
                      <a:r>
                        <a:rPr lang="en-US" dirty="0"/>
                        <a:t>95.13</a:t>
                      </a:r>
                    </a:p>
                  </a:txBody>
                  <a:tcPr anchor="ctr"/>
                </a:tc>
                <a:extLst>
                  <a:ext uri="{0D108BD9-81ED-4DB2-BD59-A6C34878D82A}">
                    <a16:rowId xmlns:a16="http://schemas.microsoft.com/office/drawing/2014/main" val="3723355226"/>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SPAdes200</a:t>
                      </a:r>
                    </a:p>
                  </a:txBody>
                  <a:tcPr/>
                </a:tc>
                <a:tc>
                  <a:txBody>
                    <a:bodyPr/>
                    <a:lstStyle/>
                    <a:p>
                      <a:r>
                        <a:rPr lang="en-US" dirty="0"/>
                        <a:t>3570</a:t>
                      </a:r>
                    </a:p>
                  </a:txBody>
                  <a:tcPr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1816</a:t>
                      </a:r>
                    </a:p>
                  </a:txBody>
                  <a:tcPr/>
                </a:tc>
                <a:tc>
                  <a:txBody>
                    <a:bodyPr/>
                    <a:lstStyle/>
                    <a:p>
                      <a:r>
                        <a:rPr lang="en-US" dirty="0"/>
                        <a:t>95.14</a:t>
                      </a:r>
                    </a:p>
                  </a:txBody>
                  <a:tcPr anchor="ctr"/>
                </a:tc>
                <a:extLst>
                  <a:ext uri="{0D108BD9-81ED-4DB2-BD59-A6C34878D82A}">
                    <a16:rowId xmlns:a16="http://schemas.microsoft.com/office/drawing/2014/main" val="2220048576"/>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E. coli IM13</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Unicycler200</a:t>
                      </a:r>
                    </a:p>
                  </a:txBody>
                  <a:tcPr/>
                </a:tc>
                <a:tc>
                  <a:txBody>
                    <a:bodyPr/>
                    <a:lstStyle/>
                    <a:p>
                      <a:r>
                        <a:rPr lang="en-US" dirty="0"/>
                        <a:t>3341</a:t>
                      </a:r>
                    </a:p>
                  </a:txBody>
                  <a:tcPr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1078</a:t>
                      </a:r>
                    </a:p>
                  </a:txBody>
                  <a:tcPr/>
                </a:tc>
                <a:tc>
                  <a:txBody>
                    <a:bodyPr/>
                    <a:lstStyle/>
                    <a:p>
                      <a:r>
                        <a:rPr lang="en-US" dirty="0"/>
                        <a:t>98.21</a:t>
                      </a:r>
                    </a:p>
                  </a:txBody>
                  <a:tcPr anchor="ctr"/>
                </a:tc>
                <a:extLst>
                  <a:ext uri="{0D108BD9-81ED-4DB2-BD59-A6C34878D82A}">
                    <a16:rowId xmlns:a16="http://schemas.microsoft.com/office/drawing/2014/main" val="3826623748"/>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SPAdes200</a:t>
                      </a:r>
                    </a:p>
                  </a:txBody>
                  <a:tcPr/>
                </a:tc>
                <a:tc>
                  <a:txBody>
                    <a:bodyPr/>
                    <a:lstStyle/>
                    <a:p>
                      <a:r>
                        <a:rPr lang="en-US" dirty="0"/>
                        <a:t>3573</a:t>
                      </a:r>
                    </a:p>
                  </a:txBody>
                  <a:tcPr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1097</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98.09</a:t>
                      </a:r>
                    </a:p>
                  </a:txBody>
                  <a:tcPr/>
                </a:tc>
                <a:extLst>
                  <a:ext uri="{0D108BD9-81ED-4DB2-BD59-A6C34878D82A}">
                    <a16:rowId xmlns:a16="http://schemas.microsoft.com/office/drawing/2014/main" val="3205097318"/>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coli IM13-phage</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Unicycler200</a:t>
                      </a:r>
                    </a:p>
                  </a:txBody>
                  <a:tcPr/>
                </a:tc>
                <a:tc>
                  <a:txBody>
                    <a:bodyPr/>
                    <a:lstStyle/>
                    <a:p>
                      <a:r>
                        <a:rPr lang="en-US" dirty="0"/>
                        <a:t>3553</a:t>
                      </a:r>
                    </a:p>
                  </a:txBody>
                  <a:tcPr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1801</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95.18</a:t>
                      </a:r>
                    </a:p>
                  </a:txBody>
                  <a:tcPr/>
                </a:tc>
                <a:extLst>
                  <a:ext uri="{0D108BD9-81ED-4DB2-BD59-A6C34878D82A}">
                    <a16:rowId xmlns:a16="http://schemas.microsoft.com/office/drawing/2014/main" val="1777148153"/>
                  </a:ext>
                </a:extLst>
              </a:tr>
              <a:tr h="3447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dirty="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SPAdes200</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3344</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1811</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dirty="0"/>
                        <a:t>95.04</a:t>
                      </a:r>
                    </a:p>
                  </a:txBody>
                  <a:tcPr/>
                </a:tc>
                <a:extLst>
                  <a:ext uri="{0D108BD9-81ED-4DB2-BD59-A6C34878D82A}">
                    <a16:rowId xmlns:a16="http://schemas.microsoft.com/office/drawing/2014/main" val="3422229153"/>
                  </a:ext>
                </a:extLst>
              </a:tr>
            </a:tbl>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dhs-miko:Applications:Microsoft Office X:Templates:Presentations:Designs:Blank Presentation</Template>
  <TotalTime>28351</TotalTime>
  <Words>1079</Words>
  <Application>Microsoft Macintosh PowerPoint</Application>
  <PresentationFormat>Custom</PresentationFormat>
  <Paragraphs>141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Blank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4003</dc:creator>
  <cp:lastModifiedBy>Emma Sarro</cp:lastModifiedBy>
  <cp:revision>523</cp:revision>
  <cp:lastPrinted>2009-02-09T20:47:05Z</cp:lastPrinted>
  <dcterms:created xsi:type="dcterms:W3CDTF">2016-04-04T02:42:42Z</dcterms:created>
  <dcterms:modified xsi:type="dcterms:W3CDTF">2021-04-21T23:17:50Z</dcterms:modified>
</cp:coreProperties>
</file>