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51206400" cy="37490400"/>
  <p:notesSz cx="36671250" cy="4952365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2197">
          <p15:clr>
            <a:srgbClr val="A4A3A4"/>
          </p15:clr>
        </p15:guide>
        <p15:guide id="2" pos="16128">
          <p15:clr>
            <a:srgbClr val="A4A3A4"/>
          </p15:clr>
        </p15:guide>
      </p15:sldGuideLst>
    </p:ext>
    <p:ext uri="{2D200454-40CA-4A62-9FC3-DE9A4176ACB9}">
      <p15:notesGuideLst xmlns:p15="http://schemas.microsoft.com/office/powerpoint/2012/main">
        <p15:guide id="1" orient="horz" pos="15598">
          <p15:clr>
            <a:srgbClr val="A4A3A4"/>
          </p15:clr>
        </p15:guide>
        <p15:guide id="2" pos="1155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009"/>
    <p:restoredTop sz="94664"/>
  </p:normalViewPr>
  <p:slideViewPr>
    <p:cSldViewPr snapToGrid="0">
      <p:cViewPr varScale="1">
        <p:scale>
          <a:sx n="20" d="100"/>
          <a:sy n="20" d="100"/>
        </p:scale>
        <p:origin x="2600" y="288"/>
      </p:cViewPr>
      <p:guideLst>
        <p:guide orient="horz" pos="12197"/>
        <p:guide pos="1612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25" d="100"/>
          <a:sy n="25" d="100"/>
        </p:scale>
        <p:origin x="-3632" y="-232"/>
      </p:cViewPr>
      <p:guideLst>
        <p:guide orient="horz" pos="15598"/>
        <p:guide pos="1155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brittanyrusso/Downloads/research%20graphs%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brittanyrusso/Downloads/research%20graphs%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emmasarro1/Downloads/research%20graphs%20%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emmasarro1/Downloads/research%20graphs%20%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emmasarro1/Downloads/research%20graphs%20%20(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baseline="0">
                <a:solidFill>
                  <a:schemeClr val="dk1">
                    <a:lumMod val="65000"/>
                    <a:lumOff val="35000"/>
                  </a:schemeClr>
                </a:solidFill>
                <a:effectLst/>
                <a:latin typeface="+mn-lt"/>
                <a:ea typeface="+mn-ea"/>
                <a:cs typeface="+mn-cs"/>
              </a:defRPr>
            </a:pPr>
            <a:r>
              <a:rPr lang="en-US" sz="3000" dirty="0">
                <a:latin typeface="Arial" panose="020B0604020202020204" pitchFamily="34" charset="0"/>
                <a:cs typeface="Arial" panose="020B0604020202020204" pitchFamily="34" charset="0"/>
              </a:rPr>
              <a:t>Children</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Video games</c:v>
                </c:pt>
                <c:pt idx="1">
                  <c:v>Exercise</c:v>
                </c:pt>
              </c:strCache>
            </c:strRef>
          </c:cat>
          <c:val>
            <c:numRef>
              <c:f>Sheet1!$B$2:$B$3</c:f>
              <c:numCache>
                <c:formatCode>General</c:formatCode>
                <c:ptCount val="2"/>
                <c:pt idx="0">
                  <c:v>61.63</c:v>
                </c:pt>
                <c:pt idx="1">
                  <c:v>76.36</c:v>
                </c:pt>
              </c:numCache>
            </c:numRef>
          </c:val>
          <c:extLst>
            <c:ext xmlns:c16="http://schemas.microsoft.com/office/drawing/2014/chart" uri="{C3380CC4-5D6E-409C-BE32-E72D297353CC}">
              <c16:uniqueId val="{00000000-D04E-854D-B918-7F9FDF65D7DB}"/>
            </c:ext>
          </c:extLst>
        </c:ser>
        <c:dLbls>
          <c:dLblPos val="inEnd"/>
          <c:showLegendKey val="0"/>
          <c:showVal val="1"/>
          <c:showCatName val="0"/>
          <c:showSerName val="0"/>
          <c:showPercent val="0"/>
          <c:showBubbleSize val="0"/>
        </c:dLbls>
        <c:gapWidth val="41"/>
        <c:axId val="372828143"/>
        <c:axId val="314937295"/>
      </c:barChart>
      <c:catAx>
        <c:axId val="37282814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000" b="0" i="0" u="none" strike="noStrike" kern="1200" baseline="0">
                <a:solidFill>
                  <a:schemeClr val="dk1">
                    <a:lumMod val="65000"/>
                    <a:lumOff val="35000"/>
                  </a:schemeClr>
                </a:solidFill>
                <a:effectLst/>
                <a:latin typeface="Arial" panose="020B0604020202020204" pitchFamily="34" charset="0"/>
                <a:ea typeface="+mn-ea"/>
                <a:cs typeface="Arial" panose="020B0604020202020204" pitchFamily="34" charset="0"/>
              </a:defRPr>
            </a:pPr>
            <a:endParaRPr lang="en-US"/>
          </a:p>
        </c:txPr>
        <c:crossAx val="314937295"/>
        <c:crosses val="autoZero"/>
        <c:auto val="1"/>
        <c:lblAlgn val="ctr"/>
        <c:lblOffset val="100"/>
        <c:noMultiLvlLbl val="0"/>
      </c:catAx>
      <c:valAx>
        <c:axId val="314937295"/>
        <c:scaling>
          <c:orientation val="minMax"/>
          <c:max val="90"/>
          <c:min val="50"/>
        </c:scaling>
        <c:delete val="0"/>
        <c:axPos val="l"/>
        <c:title>
          <c:tx>
            <c:rich>
              <a:bodyPr rot="-5400000" spcFirstLastPara="1" vertOverflow="ellipsis" vert="horz" wrap="square" anchor="ctr" anchorCtr="1"/>
              <a:lstStyle/>
              <a:p>
                <a:pPr>
                  <a:defRPr sz="30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r>
                  <a:rPr lang="en-US" sz="3000" dirty="0">
                    <a:latin typeface="Arial" panose="020B0604020202020204" pitchFamily="34" charset="0"/>
                    <a:cs typeface="Arial" panose="020B0604020202020204" pitchFamily="34" charset="0"/>
                  </a:rPr>
                  <a:t>PERCENT CORRECT (%)</a:t>
                </a:r>
              </a:p>
            </c:rich>
          </c:tx>
          <c:layout>
            <c:manualLayout>
              <c:xMode val="edge"/>
              <c:yMode val="edge"/>
              <c:x val="8.4685288596417479E-3"/>
              <c:y val="0.18982459766238996"/>
            </c:manualLayout>
          </c:layout>
          <c:overlay val="0"/>
          <c:spPr>
            <a:noFill/>
            <a:ln>
              <a:noFill/>
            </a:ln>
            <a:effectLst/>
          </c:spPr>
          <c:txPr>
            <a:bodyPr rot="-5400000" spcFirstLastPara="1" vertOverflow="ellipsis" vert="horz" wrap="square" anchor="ctr" anchorCtr="1"/>
            <a:lstStyle/>
            <a:p>
              <a:pPr>
                <a:defRPr sz="30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crossAx val="372828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0" i="0" u="none" strike="noStrike" kern="1200" baseline="0">
                <a:solidFill>
                  <a:schemeClr val="dk1">
                    <a:lumMod val="65000"/>
                    <a:lumOff val="35000"/>
                  </a:schemeClr>
                </a:solidFill>
                <a:effectLst/>
                <a:latin typeface="Arial" panose="020B0604020202020204" pitchFamily="34" charset="0"/>
                <a:ea typeface="+mn-ea"/>
                <a:cs typeface="Arial" panose="020B0604020202020204" pitchFamily="34" charset="0"/>
              </a:defRPr>
            </a:pPr>
            <a:r>
              <a:rPr lang="en-US" sz="3000">
                <a:latin typeface="Arial" panose="020B0604020202020204" pitchFamily="34" charset="0"/>
                <a:cs typeface="Arial" panose="020B0604020202020204" pitchFamily="34" charset="0"/>
              </a:rPr>
              <a:t>Collage Aged Adults </a:t>
            </a:r>
          </a:p>
        </c:rich>
      </c:tx>
      <c:overlay val="0"/>
      <c:spPr>
        <a:noFill/>
        <a:ln>
          <a:noFill/>
        </a:ln>
        <a:effectLst/>
      </c:spPr>
      <c:txPr>
        <a:bodyPr rot="0" spcFirstLastPara="1" vertOverflow="ellipsis" vert="horz" wrap="square" anchor="ctr" anchorCtr="1"/>
        <a:lstStyle/>
        <a:p>
          <a:pPr>
            <a:defRPr sz="3000" b="0" i="0" u="none" strike="noStrike" kern="1200" baseline="0">
              <a:solidFill>
                <a:schemeClr val="dk1">
                  <a:lumMod val="65000"/>
                  <a:lumOff val="35000"/>
                </a:schemeClr>
              </a:solidFill>
              <a:effectLst/>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6"/>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Sheet1!$A$6:$A$7</c:f>
              <c:strCache>
                <c:ptCount val="2"/>
                <c:pt idx="0">
                  <c:v>Video Games</c:v>
                </c:pt>
                <c:pt idx="1">
                  <c:v>Exercise </c:v>
                </c:pt>
              </c:strCache>
            </c:strRef>
          </c:cat>
          <c:val>
            <c:numRef>
              <c:f>Sheet1!$B$6:$B$7</c:f>
              <c:numCache>
                <c:formatCode>General</c:formatCode>
                <c:ptCount val="2"/>
                <c:pt idx="0">
                  <c:v>69.77</c:v>
                </c:pt>
                <c:pt idx="1">
                  <c:v>75.58</c:v>
                </c:pt>
              </c:numCache>
            </c:numRef>
          </c:val>
          <c:extLst>
            <c:ext xmlns:c16="http://schemas.microsoft.com/office/drawing/2014/chart" uri="{C3380CC4-5D6E-409C-BE32-E72D297353CC}">
              <c16:uniqueId val="{00000000-4F8C-2743-BBAD-04304BA0AA9F}"/>
            </c:ext>
          </c:extLst>
        </c:ser>
        <c:dLbls>
          <c:dLblPos val="inEnd"/>
          <c:showLegendKey val="0"/>
          <c:showVal val="1"/>
          <c:showCatName val="0"/>
          <c:showSerName val="0"/>
          <c:showPercent val="0"/>
          <c:showBubbleSize val="0"/>
        </c:dLbls>
        <c:gapWidth val="41"/>
        <c:axId val="315210863"/>
        <c:axId val="373037327"/>
      </c:barChart>
      <c:catAx>
        <c:axId val="31521086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000" b="0" i="0" u="none" strike="noStrike" kern="1200" baseline="0">
                <a:solidFill>
                  <a:schemeClr val="dk1">
                    <a:lumMod val="65000"/>
                    <a:lumOff val="35000"/>
                  </a:schemeClr>
                </a:solidFill>
                <a:effectLst/>
                <a:latin typeface="Arial" panose="020B0604020202020204" pitchFamily="34" charset="0"/>
                <a:ea typeface="+mn-ea"/>
                <a:cs typeface="Arial" panose="020B0604020202020204" pitchFamily="34" charset="0"/>
              </a:defRPr>
            </a:pPr>
            <a:endParaRPr lang="en-US"/>
          </a:p>
        </c:txPr>
        <c:crossAx val="373037327"/>
        <c:crosses val="autoZero"/>
        <c:auto val="1"/>
        <c:lblAlgn val="ctr"/>
        <c:lblOffset val="100"/>
        <c:noMultiLvlLbl val="0"/>
      </c:catAx>
      <c:valAx>
        <c:axId val="373037327"/>
        <c:scaling>
          <c:orientation val="minMax"/>
          <c:max val="90"/>
          <c:min val="50"/>
        </c:scaling>
        <c:delete val="0"/>
        <c:axPos val="l"/>
        <c:title>
          <c:tx>
            <c:rich>
              <a:bodyPr rot="-5400000" spcFirstLastPara="1" vertOverflow="ellipsis" vert="horz" wrap="square" anchor="ctr" anchorCtr="1"/>
              <a:lstStyle/>
              <a:p>
                <a:pPr>
                  <a:defRPr sz="30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r>
                  <a:rPr lang="en-US" sz="3000" dirty="0">
                    <a:latin typeface="Arial" panose="020B0604020202020204" pitchFamily="34" charset="0"/>
                    <a:cs typeface="Arial" panose="020B0604020202020204" pitchFamily="34" charset="0"/>
                  </a:rPr>
                  <a:t>PERCENT</a:t>
                </a:r>
                <a:r>
                  <a:rPr lang="en-US" sz="3000" baseline="0" dirty="0">
                    <a:latin typeface="Arial" panose="020B0604020202020204" pitchFamily="34" charset="0"/>
                    <a:cs typeface="Arial" panose="020B0604020202020204" pitchFamily="34" charset="0"/>
                  </a:rPr>
                  <a:t> CORRECT (%)</a:t>
                </a:r>
                <a:endParaRPr lang="en-US" sz="3000" dirty="0">
                  <a:latin typeface="Arial" panose="020B0604020202020204" pitchFamily="34" charset="0"/>
                  <a:cs typeface="Arial" panose="020B0604020202020204" pitchFamily="34" charset="0"/>
                </a:endParaRPr>
              </a:p>
            </c:rich>
          </c:tx>
          <c:layout>
            <c:manualLayout>
              <c:xMode val="edge"/>
              <c:yMode val="edge"/>
              <c:x val="2.0508588204642651E-2"/>
              <c:y val="0.15110843868016069"/>
            </c:manualLayout>
          </c:layout>
          <c:overlay val="0"/>
          <c:spPr>
            <a:noFill/>
            <a:ln>
              <a:noFill/>
            </a:ln>
            <a:effectLst/>
          </c:spPr>
          <c:txPr>
            <a:bodyPr rot="-5400000" spcFirstLastPara="1" vertOverflow="ellipsis" vert="horz" wrap="square" anchor="ctr" anchorCtr="1"/>
            <a:lstStyle/>
            <a:p>
              <a:pPr>
                <a:defRPr sz="30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crossAx val="315210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3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3000" dirty="0">
                <a:latin typeface="Arial" panose="020B0604020202020204" pitchFamily="34" charset="0"/>
                <a:cs typeface="Arial" panose="020B0604020202020204" pitchFamily="34" charset="0"/>
              </a:rPr>
              <a:t>Magnitude</a:t>
            </a:r>
            <a:r>
              <a:rPr lang="en-US" sz="3000" baseline="0" dirty="0">
                <a:latin typeface="Arial" panose="020B0604020202020204" pitchFamily="34" charset="0"/>
                <a:cs typeface="Arial" panose="020B0604020202020204" pitchFamily="34" charset="0"/>
              </a:rPr>
              <a:t> of Exercise-induced improvement</a:t>
            </a:r>
            <a:endParaRPr lang="en-US" sz="30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3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563585629755291"/>
          <c:y val="0.19626399539773756"/>
          <c:w val="0.74082723444447929"/>
          <c:h val="0.76352766618624002"/>
        </c:manualLayout>
      </c:layout>
      <c:barChart>
        <c:barDir val="col"/>
        <c:grouping val="clustered"/>
        <c:varyColors val="0"/>
        <c:ser>
          <c:idx val="0"/>
          <c:order val="0"/>
          <c:spPr>
            <a:solidFill>
              <a:schemeClr val="accent1">
                <a:lumMod val="90000"/>
              </a:schemeClr>
            </a:solidFill>
            <a:ln>
              <a:noFill/>
            </a:ln>
            <a:effectLst/>
          </c:spPr>
          <c:invertIfNegative val="0"/>
          <c:val>
            <c:numRef>
              <c:f>Sheet1!$E$2</c:f>
              <c:numCache>
                <c:formatCode>General</c:formatCode>
                <c:ptCount val="1"/>
                <c:pt idx="0">
                  <c:v>14.729999999999997</c:v>
                </c:pt>
              </c:numCache>
            </c:numRef>
          </c:val>
          <c:extLst>
            <c:ext xmlns:c16="http://schemas.microsoft.com/office/drawing/2014/chart" uri="{C3380CC4-5D6E-409C-BE32-E72D297353CC}">
              <c16:uniqueId val="{00000000-52C0-7744-B9D5-1AF964F3C895}"/>
            </c:ext>
          </c:extLst>
        </c:ser>
        <c:ser>
          <c:idx val="1"/>
          <c:order val="1"/>
          <c:spPr>
            <a:solidFill>
              <a:schemeClr val="accent2">
                <a:lumMod val="75000"/>
              </a:schemeClr>
            </a:solidFill>
            <a:ln>
              <a:noFill/>
            </a:ln>
            <a:effectLst/>
          </c:spPr>
          <c:invertIfNegative val="0"/>
          <c:val>
            <c:numRef>
              <c:f>Sheet1!$E$3</c:f>
              <c:numCache>
                <c:formatCode>General</c:formatCode>
                <c:ptCount val="1"/>
                <c:pt idx="0">
                  <c:v>5.8100000000000023</c:v>
                </c:pt>
              </c:numCache>
            </c:numRef>
          </c:val>
          <c:extLst>
            <c:ext xmlns:c16="http://schemas.microsoft.com/office/drawing/2014/chart" uri="{C3380CC4-5D6E-409C-BE32-E72D297353CC}">
              <c16:uniqueId val="{00000001-52C0-7744-B9D5-1AF964F3C895}"/>
            </c:ext>
          </c:extLst>
        </c:ser>
        <c:dLbls>
          <c:showLegendKey val="0"/>
          <c:showVal val="0"/>
          <c:showCatName val="0"/>
          <c:showSerName val="0"/>
          <c:showPercent val="0"/>
          <c:showBubbleSize val="0"/>
        </c:dLbls>
        <c:gapWidth val="219"/>
        <c:overlap val="-27"/>
        <c:axId val="2073729184"/>
        <c:axId val="2073062224"/>
      </c:barChart>
      <c:catAx>
        <c:axId val="2073729184"/>
        <c:scaling>
          <c:orientation val="minMax"/>
        </c:scaling>
        <c:delete val="1"/>
        <c:axPos val="b"/>
        <c:majorTickMark val="none"/>
        <c:minorTickMark val="none"/>
        <c:tickLblPos val="nextTo"/>
        <c:crossAx val="2073062224"/>
        <c:crosses val="autoZero"/>
        <c:auto val="1"/>
        <c:lblAlgn val="ctr"/>
        <c:lblOffset val="100"/>
        <c:noMultiLvlLbl val="0"/>
      </c:catAx>
      <c:valAx>
        <c:axId val="2073062224"/>
        <c:scaling>
          <c:orientation val="minMax"/>
          <c:max val="20"/>
          <c:min val="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073729184"/>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3000">
                <a:latin typeface="Arial" panose="020B0604020202020204" pitchFamily="34" charset="0"/>
                <a:cs typeface="Arial" panose="020B0604020202020204" pitchFamily="34" charset="0"/>
              </a:rPr>
              <a:t>WHICH</a:t>
            </a:r>
            <a:r>
              <a:rPr lang="en-US" sz="3000" baseline="0">
                <a:latin typeface="Arial" panose="020B0604020202020204" pitchFamily="34" charset="0"/>
                <a:cs typeface="Arial" panose="020B0604020202020204" pitchFamily="34" charset="0"/>
              </a:rPr>
              <a:t> TYPE OF IMAGE DID SHOWED THE GREATEST EXERCISE-INDUCED IMPROVEMENT IN CHILDREN?</a:t>
            </a:r>
            <a:endParaRPr lang="en-US" sz="3000">
              <a:latin typeface="Arial" panose="020B0604020202020204" pitchFamily="34" charset="0"/>
              <a:cs typeface="Arial" panose="020B0604020202020204" pitchFamily="34" charset="0"/>
            </a:endParaRPr>
          </a:p>
        </c:rich>
      </c:tx>
      <c:layout>
        <c:manualLayout>
          <c:xMode val="edge"/>
          <c:yMode val="edge"/>
          <c:x val="0.1396536617096939"/>
          <c:y val="1.7375674556668608E-2"/>
        </c:manualLayout>
      </c:layout>
      <c:overlay val="0"/>
      <c:spPr>
        <a:noFill/>
        <a:ln>
          <a:noFill/>
        </a:ln>
        <a:effectLst/>
      </c:spPr>
      <c:txPr>
        <a:bodyPr rot="0" spcFirstLastPara="1" vertOverflow="ellipsis" vert="horz" wrap="square" anchor="ctr" anchorCtr="1"/>
        <a:lstStyle/>
        <a:p>
          <a:pPr>
            <a:defRPr sz="3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9236001749781279E-2"/>
          <c:y val="0.23723217046364078"/>
          <c:w val="0.89020844269466315"/>
          <c:h val="0.62360019102723163"/>
        </c:manualLayout>
      </c:layout>
      <c:barChart>
        <c:barDir val="col"/>
        <c:grouping val="clustered"/>
        <c:varyColors val="0"/>
        <c:ser>
          <c:idx val="0"/>
          <c:order val="0"/>
          <c:tx>
            <c:strRef>
              <c:f>Sheet1!$E$22</c:f>
              <c:strCache>
                <c:ptCount val="1"/>
                <c:pt idx="0">
                  <c:v>VIDEO</c:v>
                </c:pt>
              </c:strCache>
            </c:strRef>
          </c:tx>
          <c:spPr>
            <a:solidFill>
              <a:schemeClr val="accent1"/>
            </a:solidFill>
            <a:ln>
              <a:noFill/>
            </a:ln>
            <a:effectLst/>
          </c:spPr>
          <c:invertIfNegative val="0"/>
          <c:cat>
            <c:strRef>
              <c:f>Sheet1!$D$23:$D$25</c:f>
              <c:strCache>
                <c:ptCount val="3"/>
                <c:pt idx="0">
                  <c:v>Old</c:v>
                </c:pt>
                <c:pt idx="1">
                  <c:v>New</c:v>
                </c:pt>
                <c:pt idx="2">
                  <c:v>Similar </c:v>
                </c:pt>
              </c:strCache>
            </c:strRef>
          </c:cat>
          <c:val>
            <c:numRef>
              <c:f>Sheet1!$E$23:$E$25</c:f>
              <c:numCache>
                <c:formatCode>General</c:formatCode>
                <c:ptCount val="3"/>
                <c:pt idx="0">
                  <c:v>79.42</c:v>
                </c:pt>
                <c:pt idx="1">
                  <c:v>50</c:v>
                </c:pt>
                <c:pt idx="2">
                  <c:v>50</c:v>
                </c:pt>
              </c:numCache>
            </c:numRef>
          </c:val>
          <c:extLst>
            <c:ext xmlns:c16="http://schemas.microsoft.com/office/drawing/2014/chart" uri="{C3380CC4-5D6E-409C-BE32-E72D297353CC}">
              <c16:uniqueId val="{00000000-9B33-FE41-AE4B-2D1D94BF6B7E}"/>
            </c:ext>
          </c:extLst>
        </c:ser>
        <c:ser>
          <c:idx val="1"/>
          <c:order val="1"/>
          <c:tx>
            <c:strRef>
              <c:f>Sheet1!$F$22</c:f>
              <c:strCache>
                <c:ptCount val="1"/>
                <c:pt idx="0">
                  <c:v>EXERCISE</c:v>
                </c:pt>
              </c:strCache>
            </c:strRef>
          </c:tx>
          <c:spPr>
            <a:solidFill>
              <a:schemeClr val="accent2"/>
            </a:solidFill>
            <a:ln>
              <a:noFill/>
            </a:ln>
            <a:effectLst/>
          </c:spPr>
          <c:invertIfNegative val="0"/>
          <c:cat>
            <c:strRef>
              <c:f>Sheet1!$D$23:$D$25</c:f>
              <c:strCache>
                <c:ptCount val="3"/>
                <c:pt idx="0">
                  <c:v>Old</c:v>
                </c:pt>
                <c:pt idx="1">
                  <c:v>New</c:v>
                </c:pt>
                <c:pt idx="2">
                  <c:v>Similar </c:v>
                </c:pt>
              </c:strCache>
            </c:strRef>
          </c:cat>
          <c:val>
            <c:numRef>
              <c:f>Sheet1!$F$23:$F$25</c:f>
              <c:numCache>
                <c:formatCode>General</c:formatCode>
                <c:ptCount val="3"/>
                <c:pt idx="0">
                  <c:v>84.31</c:v>
                </c:pt>
                <c:pt idx="1">
                  <c:v>66.67</c:v>
                </c:pt>
                <c:pt idx="2">
                  <c:v>73.53</c:v>
                </c:pt>
              </c:numCache>
            </c:numRef>
          </c:val>
          <c:extLst>
            <c:ext xmlns:c16="http://schemas.microsoft.com/office/drawing/2014/chart" uri="{C3380CC4-5D6E-409C-BE32-E72D297353CC}">
              <c16:uniqueId val="{00000001-9B33-FE41-AE4B-2D1D94BF6B7E}"/>
            </c:ext>
          </c:extLst>
        </c:ser>
        <c:dLbls>
          <c:showLegendKey val="0"/>
          <c:showVal val="0"/>
          <c:showCatName val="0"/>
          <c:showSerName val="0"/>
          <c:showPercent val="0"/>
          <c:showBubbleSize val="0"/>
        </c:dLbls>
        <c:gapWidth val="219"/>
        <c:overlap val="-27"/>
        <c:axId val="1822410416"/>
        <c:axId val="13226143"/>
      </c:barChart>
      <c:catAx>
        <c:axId val="182241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226143"/>
        <c:crosses val="autoZero"/>
        <c:auto val="1"/>
        <c:lblAlgn val="ctr"/>
        <c:lblOffset val="100"/>
        <c:noMultiLvlLbl val="0"/>
      </c:catAx>
      <c:valAx>
        <c:axId val="13226143"/>
        <c:scaling>
          <c:orientation val="minMax"/>
          <c:max val="100"/>
          <c:min val="2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22410416"/>
        <c:crosses val="autoZero"/>
        <c:crossBetween val="between"/>
      </c:valAx>
      <c:spPr>
        <a:noFill/>
        <a:ln w="25400">
          <a:noFill/>
        </a:ln>
        <a:effectLst/>
      </c:spPr>
    </c:plotArea>
    <c:legend>
      <c:legendPos val="b"/>
      <c:layout>
        <c:manualLayout>
          <c:xMode val="edge"/>
          <c:yMode val="edge"/>
          <c:x val="0.7139081038965166"/>
          <c:y val="0.2603880142222621"/>
          <c:w val="0.25658136482939631"/>
          <c:h val="7.810301913117953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3000" b="0" i="0" baseline="0">
                <a:effectLst/>
                <a:latin typeface="Arial" panose="020B0604020202020204" pitchFamily="34" charset="0"/>
                <a:cs typeface="Arial" panose="020B0604020202020204" pitchFamily="34" charset="0"/>
              </a:rPr>
              <a:t>WHICH TYPE OF IMAGE DID SHOWED THE GREATEST EXERCISE-INDUCED IMPROVEMENT IN ADULTS?</a:t>
            </a:r>
            <a:endParaRPr lang="en-US" sz="3000">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3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9236001749781279E-2"/>
          <c:y val="0.22948206121653583"/>
          <c:w val="0.89020844269466315"/>
          <c:h val="0.62209102138699457"/>
        </c:manualLayout>
      </c:layout>
      <c:barChart>
        <c:barDir val="col"/>
        <c:grouping val="clustered"/>
        <c:varyColors val="0"/>
        <c:ser>
          <c:idx val="0"/>
          <c:order val="0"/>
          <c:tx>
            <c:strRef>
              <c:f>Sheet1!$E$29</c:f>
              <c:strCache>
                <c:ptCount val="1"/>
                <c:pt idx="0">
                  <c:v>VIDEO</c:v>
                </c:pt>
              </c:strCache>
            </c:strRef>
          </c:tx>
          <c:spPr>
            <a:solidFill>
              <a:schemeClr val="accent1"/>
            </a:solidFill>
            <a:ln>
              <a:noFill/>
            </a:ln>
            <a:effectLst/>
          </c:spPr>
          <c:invertIfNegative val="0"/>
          <c:cat>
            <c:strRef>
              <c:f>Sheet1!$D$30:$D$32</c:f>
              <c:strCache>
                <c:ptCount val="3"/>
                <c:pt idx="0">
                  <c:v>Old</c:v>
                </c:pt>
                <c:pt idx="1">
                  <c:v>New</c:v>
                </c:pt>
                <c:pt idx="2">
                  <c:v>Similar </c:v>
                </c:pt>
              </c:strCache>
            </c:strRef>
          </c:cat>
          <c:val>
            <c:numRef>
              <c:f>Sheet1!$E$30:$E$32</c:f>
              <c:numCache>
                <c:formatCode>General</c:formatCode>
                <c:ptCount val="3"/>
                <c:pt idx="0">
                  <c:v>82.35</c:v>
                </c:pt>
                <c:pt idx="1">
                  <c:v>100</c:v>
                </c:pt>
                <c:pt idx="2">
                  <c:v>41.18</c:v>
                </c:pt>
              </c:numCache>
            </c:numRef>
          </c:val>
          <c:extLst>
            <c:ext xmlns:c16="http://schemas.microsoft.com/office/drawing/2014/chart" uri="{C3380CC4-5D6E-409C-BE32-E72D297353CC}">
              <c16:uniqueId val="{00000000-87CA-424F-A7FA-A5982F0AF73D}"/>
            </c:ext>
          </c:extLst>
        </c:ser>
        <c:ser>
          <c:idx val="1"/>
          <c:order val="1"/>
          <c:tx>
            <c:strRef>
              <c:f>Sheet1!$F$29</c:f>
              <c:strCache>
                <c:ptCount val="1"/>
                <c:pt idx="0">
                  <c:v>EXERCISE</c:v>
                </c:pt>
              </c:strCache>
            </c:strRef>
          </c:tx>
          <c:spPr>
            <a:solidFill>
              <a:schemeClr val="accent2"/>
            </a:solidFill>
            <a:ln>
              <a:noFill/>
            </a:ln>
            <a:effectLst/>
          </c:spPr>
          <c:invertIfNegative val="0"/>
          <c:cat>
            <c:strRef>
              <c:f>Sheet1!$D$30:$D$32</c:f>
              <c:strCache>
                <c:ptCount val="3"/>
                <c:pt idx="0">
                  <c:v>Old</c:v>
                </c:pt>
                <c:pt idx="1">
                  <c:v>New</c:v>
                </c:pt>
                <c:pt idx="2">
                  <c:v>Similar </c:v>
                </c:pt>
              </c:strCache>
            </c:strRef>
          </c:cat>
          <c:val>
            <c:numRef>
              <c:f>Sheet1!$F$30:$F$32</c:f>
              <c:numCache>
                <c:formatCode>General</c:formatCode>
                <c:ptCount val="3"/>
                <c:pt idx="0">
                  <c:v>84.12</c:v>
                </c:pt>
                <c:pt idx="1">
                  <c:v>90</c:v>
                </c:pt>
                <c:pt idx="2">
                  <c:v>57.65</c:v>
                </c:pt>
              </c:numCache>
            </c:numRef>
          </c:val>
          <c:extLst>
            <c:ext xmlns:c16="http://schemas.microsoft.com/office/drawing/2014/chart" uri="{C3380CC4-5D6E-409C-BE32-E72D297353CC}">
              <c16:uniqueId val="{00000001-87CA-424F-A7FA-A5982F0AF73D}"/>
            </c:ext>
          </c:extLst>
        </c:ser>
        <c:dLbls>
          <c:showLegendKey val="0"/>
          <c:showVal val="0"/>
          <c:showCatName val="0"/>
          <c:showSerName val="0"/>
          <c:showPercent val="0"/>
          <c:showBubbleSize val="0"/>
        </c:dLbls>
        <c:gapWidth val="219"/>
        <c:overlap val="-27"/>
        <c:axId val="173823711"/>
        <c:axId val="173825359"/>
      </c:barChart>
      <c:catAx>
        <c:axId val="17382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825359"/>
        <c:crosses val="autoZero"/>
        <c:auto val="1"/>
        <c:lblAlgn val="ctr"/>
        <c:lblOffset val="100"/>
        <c:noMultiLvlLbl val="0"/>
      </c:catAx>
      <c:valAx>
        <c:axId val="173825359"/>
        <c:scaling>
          <c:orientation val="minMax"/>
          <c:max val="100"/>
          <c:min val="2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823711"/>
        <c:crosses val="autoZero"/>
        <c:crossBetween val="between"/>
      </c:valAx>
      <c:spPr>
        <a:noFill/>
        <a:ln>
          <a:noFill/>
        </a:ln>
        <a:effectLst/>
      </c:spPr>
    </c:plotArea>
    <c:legend>
      <c:legendPos val="b"/>
      <c:layout>
        <c:manualLayout>
          <c:xMode val="edge"/>
          <c:yMode val="edge"/>
          <c:x val="0.70133401378757165"/>
          <c:y val="0.27328235236044907"/>
          <c:w val="0.21219898863660031"/>
          <c:h val="3.828675707047565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511F27-6BCA-4740-A0A2-6106C88FB0DC}"/>
              </a:ext>
            </a:extLst>
          </p:cNvPr>
          <p:cNvSpPr>
            <a:spLocks noGrp="1"/>
          </p:cNvSpPr>
          <p:nvPr>
            <p:ph type="hdr" sz="quarter"/>
          </p:nvPr>
        </p:nvSpPr>
        <p:spPr>
          <a:xfrm>
            <a:off x="0" y="0"/>
            <a:ext cx="15890875" cy="2482850"/>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95FC97DB-3BC9-C74C-AB98-0CF46F300AEB}"/>
              </a:ext>
            </a:extLst>
          </p:cNvPr>
          <p:cNvSpPr>
            <a:spLocks noGrp="1"/>
          </p:cNvSpPr>
          <p:nvPr>
            <p:ph type="dt" sz="quarter" idx="1"/>
          </p:nvPr>
        </p:nvSpPr>
        <p:spPr>
          <a:xfrm>
            <a:off x="20772438" y="0"/>
            <a:ext cx="15890875" cy="2482850"/>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65691818-63DC-A040-85FA-8B8D4C035B1D}" type="datetimeFigureOut">
              <a:rPr lang="en-US"/>
              <a:pPr>
                <a:defRPr/>
              </a:pPr>
              <a:t>4/21/21</a:t>
            </a:fld>
            <a:endParaRPr lang="en-US"/>
          </a:p>
        </p:txBody>
      </p:sp>
      <p:sp>
        <p:nvSpPr>
          <p:cNvPr id="4" name="Footer Placeholder 3">
            <a:extLst>
              <a:ext uri="{FF2B5EF4-FFF2-40B4-BE49-F238E27FC236}">
                <a16:creationId xmlns:a16="http://schemas.microsoft.com/office/drawing/2014/main" id="{84362E15-2CF6-384A-82F7-322BEB4DAA25}"/>
              </a:ext>
            </a:extLst>
          </p:cNvPr>
          <p:cNvSpPr>
            <a:spLocks noGrp="1"/>
          </p:cNvSpPr>
          <p:nvPr>
            <p:ph type="ftr" sz="quarter" idx="2"/>
          </p:nvPr>
        </p:nvSpPr>
        <p:spPr>
          <a:xfrm>
            <a:off x="0" y="47040800"/>
            <a:ext cx="15890875" cy="2482850"/>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48E415F2-C2FA-0847-B0DB-C00A20433D99}"/>
              </a:ext>
            </a:extLst>
          </p:cNvPr>
          <p:cNvSpPr>
            <a:spLocks noGrp="1"/>
          </p:cNvSpPr>
          <p:nvPr>
            <p:ph type="sldNum" sz="quarter" idx="3"/>
          </p:nvPr>
        </p:nvSpPr>
        <p:spPr>
          <a:xfrm>
            <a:off x="20772438" y="47040800"/>
            <a:ext cx="15890875" cy="24828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96B9EA9-B5A9-4640-AE04-C69C1CD917D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4F4B5EF-99FA-F644-9EC2-72FCA9C4A3FD}"/>
              </a:ext>
            </a:extLst>
          </p:cNvPr>
          <p:cNvSpPr>
            <a:spLocks noGrp="1" noChangeArrowheads="1"/>
          </p:cNvSpPr>
          <p:nvPr>
            <p:ph type="hdr" sz="quarter"/>
          </p:nvPr>
        </p:nvSpPr>
        <p:spPr bwMode="auto">
          <a:xfrm>
            <a:off x="0" y="0"/>
            <a:ext cx="15890875" cy="2476500"/>
          </a:xfrm>
          <a:prstGeom prst="rect">
            <a:avLst/>
          </a:prstGeom>
          <a:noFill/>
          <a:ln w="9525">
            <a:noFill/>
            <a:miter lim="800000"/>
            <a:headEnd/>
            <a:tailEnd/>
          </a:ln>
          <a:effectLst/>
        </p:spPr>
        <p:txBody>
          <a:bodyPr vert="horz" wrap="square" lIns="492542" tIns="246271" rIns="492542" bIns="246271" numCol="1" anchor="t" anchorCtr="0" compatLnSpc="1">
            <a:prstTxWarp prst="textNoShape">
              <a:avLst/>
            </a:prstTxWarp>
          </a:bodyPr>
          <a:lstStyle>
            <a:lvl1pPr defTabSz="4926013">
              <a:defRPr sz="6500">
                <a:latin typeface="Times" charset="0"/>
                <a:ea typeface="ＭＳ Ｐゴシック" charset="-128"/>
              </a:defRPr>
            </a:lvl1pPr>
          </a:lstStyle>
          <a:p>
            <a:pPr>
              <a:defRPr/>
            </a:pPr>
            <a:endParaRPr lang="x-none" altLang="x-none"/>
          </a:p>
        </p:txBody>
      </p:sp>
      <p:sp>
        <p:nvSpPr>
          <p:cNvPr id="3075" name="Rectangle 3">
            <a:extLst>
              <a:ext uri="{FF2B5EF4-FFF2-40B4-BE49-F238E27FC236}">
                <a16:creationId xmlns:a16="http://schemas.microsoft.com/office/drawing/2014/main" id="{A0AC2B32-8E6B-2B45-9DE1-85792A783624}"/>
              </a:ext>
            </a:extLst>
          </p:cNvPr>
          <p:cNvSpPr>
            <a:spLocks noGrp="1" noChangeArrowheads="1"/>
          </p:cNvSpPr>
          <p:nvPr>
            <p:ph type="dt" idx="1"/>
          </p:nvPr>
        </p:nvSpPr>
        <p:spPr bwMode="auto">
          <a:xfrm>
            <a:off x="20780375" y="0"/>
            <a:ext cx="15890875" cy="2476500"/>
          </a:xfrm>
          <a:prstGeom prst="rect">
            <a:avLst/>
          </a:prstGeom>
          <a:noFill/>
          <a:ln w="9525">
            <a:noFill/>
            <a:miter lim="800000"/>
            <a:headEnd/>
            <a:tailEnd/>
          </a:ln>
          <a:effectLst/>
        </p:spPr>
        <p:txBody>
          <a:bodyPr vert="horz" wrap="square" lIns="492542" tIns="246271" rIns="492542" bIns="246271" numCol="1" anchor="t" anchorCtr="0" compatLnSpc="1">
            <a:prstTxWarp prst="textNoShape">
              <a:avLst/>
            </a:prstTxWarp>
          </a:bodyPr>
          <a:lstStyle>
            <a:lvl1pPr algn="r" defTabSz="4926013">
              <a:defRPr sz="6500">
                <a:latin typeface="Times" charset="0"/>
                <a:ea typeface="ＭＳ Ｐゴシック" charset="-128"/>
              </a:defRPr>
            </a:lvl1pPr>
          </a:lstStyle>
          <a:p>
            <a:pPr>
              <a:defRPr/>
            </a:pPr>
            <a:endParaRPr lang="x-none" altLang="x-none"/>
          </a:p>
        </p:txBody>
      </p:sp>
      <p:sp>
        <p:nvSpPr>
          <p:cNvPr id="13316" name="Rectangle 4">
            <a:extLst>
              <a:ext uri="{FF2B5EF4-FFF2-40B4-BE49-F238E27FC236}">
                <a16:creationId xmlns:a16="http://schemas.microsoft.com/office/drawing/2014/main" id="{43F3F4D3-B0BD-E94F-A1BA-D500B36D11D7}"/>
              </a:ext>
            </a:extLst>
          </p:cNvPr>
          <p:cNvSpPr>
            <a:spLocks noGrp="1" noRot="1" noChangeAspect="1" noChangeArrowheads="1" noTextEdit="1"/>
          </p:cNvSpPr>
          <p:nvPr>
            <p:ph type="sldImg" idx="2"/>
          </p:nvPr>
        </p:nvSpPr>
        <p:spPr bwMode="auto">
          <a:xfrm>
            <a:off x="5653088" y="3714750"/>
            <a:ext cx="25365075" cy="18570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C7DF5A6C-34AD-0448-BD10-9788F1CBE28D}"/>
              </a:ext>
            </a:extLst>
          </p:cNvPr>
          <p:cNvSpPr>
            <a:spLocks noGrp="1" noChangeArrowheads="1"/>
          </p:cNvSpPr>
          <p:nvPr>
            <p:ph type="body" sz="quarter" idx="3"/>
          </p:nvPr>
        </p:nvSpPr>
        <p:spPr bwMode="auto">
          <a:xfrm>
            <a:off x="4889500" y="23523575"/>
            <a:ext cx="26892250" cy="22285325"/>
          </a:xfrm>
          <a:prstGeom prst="rect">
            <a:avLst/>
          </a:prstGeom>
          <a:noFill/>
          <a:ln w="9525">
            <a:noFill/>
            <a:miter lim="800000"/>
            <a:headEnd/>
            <a:tailEnd/>
          </a:ln>
          <a:effectLst/>
        </p:spPr>
        <p:txBody>
          <a:bodyPr vert="horz" wrap="square" lIns="492542" tIns="246271" rIns="492542" bIns="246271" numCol="1" anchor="t" anchorCtr="0" compatLnSpc="1">
            <a:prstTxWarp prst="textNoShape">
              <a:avLst/>
            </a:prstTxWarp>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p>
        </p:txBody>
      </p:sp>
      <p:sp>
        <p:nvSpPr>
          <p:cNvPr id="3078" name="Rectangle 6">
            <a:extLst>
              <a:ext uri="{FF2B5EF4-FFF2-40B4-BE49-F238E27FC236}">
                <a16:creationId xmlns:a16="http://schemas.microsoft.com/office/drawing/2014/main" id="{D3513D6A-FF73-6D45-809E-B7BB1AAA8D9A}"/>
              </a:ext>
            </a:extLst>
          </p:cNvPr>
          <p:cNvSpPr>
            <a:spLocks noGrp="1" noChangeArrowheads="1"/>
          </p:cNvSpPr>
          <p:nvPr>
            <p:ph type="ftr" sz="quarter" idx="4"/>
          </p:nvPr>
        </p:nvSpPr>
        <p:spPr bwMode="auto">
          <a:xfrm>
            <a:off x="0" y="47047150"/>
            <a:ext cx="15890875" cy="2476500"/>
          </a:xfrm>
          <a:prstGeom prst="rect">
            <a:avLst/>
          </a:prstGeom>
          <a:noFill/>
          <a:ln w="9525">
            <a:noFill/>
            <a:miter lim="800000"/>
            <a:headEnd/>
            <a:tailEnd/>
          </a:ln>
          <a:effectLst/>
        </p:spPr>
        <p:txBody>
          <a:bodyPr vert="horz" wrap="square" lIns="492542" tIns="246271" rIns="492542" bIns="246271" numCol="1" anchor="b" anchorCtr="0" compatLnSpc="1">
            <a:prstTxWarp prst="textNoShape">
              <a:avLst/>
            </a:prstTxWarp>
          </a:bodyPr>
          <a:lstStyle>
            <a:lvl1pPr defTabSz="4926013">
              <a:defRPr sz="6500">
                <a:latin typeface="Times" charset="0"/>
                <a:ea typeface="ＭＳ Ｐゴシック" charset="-128"/>
              </a:defRPr>
            </a:lvl1pPr>
          </a:lstStyle>
          <a:p>
            <a:pPr>
              <a:defRPr/>
            </a:pPr>
            <a:endParaRPr lang="x-none" altLang="x-none"/>
          </a:p>
        </p:txBody>
      </p:sp>
      <p:sp>
        <p:nvSpPr>
          <p:cNvPr id="3079" name="Rectangle 7">
            <a:extLst>
              <a:ext uri="{FF2B5EF4-FFF2-40B4-BE49-F238E27FC236}">
                <a16:creationId xmlns:a16="http://schemas.microsoft.com/office/drawing/2014/main" id="{3CEA2F0F-1C3F-7A47-8BB6-82D55184849E}"/>
              </a:ext>
            </a:extLst>
          </p:cNvPr>
          <p:cNvSpPr>
            <a:spLocks noGrp="1" noChangeArrowheads="1"/>
          </p:cNvSpPr>
          <p:nvPr>
            <p:ph type="sldNum" sz="quarter" idx="5"/>
          </p:nvPr>
        </p:nvSpPr>
        <p:spPr bwMode="auto">
          <a:xfrm>
            <a:off x="20780375" y="47047150"/>
            <a:ext cx="15890875" cy="2476500"/>
          </a:xfrm>
          <a:prstGeom prst="rect">
            <a:avLst/>
          </a:prstGeom>
          <a:noFill/>
          <a:ln w="9525">
            <a:noFill/>
            <a:miter lim="800000"/>
            <a:headEnd/>
            <a:tailEnd/>
          </a:ln>
          <a:effectLst/>
        </p:spPr>
        <p:txBody>
          <a:bodyPr vert="horz" wrap="square" lIns="492542" tIns="246271" rIns="492542" bIns="246271" numCol="1" anchor="b" anchorCtr="0" compatLnSpc="1">
            <a:prstTxWarp prst="textNoShape">
              <a:avLst/>
            </a:prstTxWarp>
          </a:bodyPr>
          <a:lstStyle>
            <a:lvl1pPr algn="r" defTabSz="4926013">
              <a:defRPr sz="6500">
                <a:latin typeface="Times" pitchFamily="2" charset="0"/>
              </a:defRPr>
            </a:lvl1pPr>
          </a:lstStyle>
          <a:p>
            <a:fld id="{4AE9D0F5-F290-8247-A076-646F4CFE182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1"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26">
            <a:extLst>
              <a:ext uri="{FF2B5EF4-FFF2-40B4-BE49-F238E27FC236}">
                <a16:creationId xmlns:a16="http://schemas.microsoft.com/office/drawing/2014/main" id="{4507B861-1B86-FC42-87C4-34116C50E9EF}"/>
              </a:ext>
            </a:extLst>
          </p:cNvPr>
          <p:cNvSpPr>
            <a:spLocks noGrp="1" noRot="1" noChangeAspect="1" noChangeArrowheads="1" noTextEdit="1"/>
          </p:cNvSpPr>
          <p:nvPr>
            <p:ph type="sldImg"/>
          </p:nvPr>
        </p:nvSpPr>
        <p:spPr>
          <a:ln/>
        </p:spPr>
      </p:sp>
      <p:sp>
        <p:nvSpPr>
          <p:cNvPr id="16386" name="Rectangle 1027">
            <a:extLst>
              <a:ext uri="{FF2B5EF4-FFF2-40B4-BE49-F238E27FC236}">
                <a16:creationId xmlns:a16="http://schemas.microsoft.com/office/drawing/2014/main" id="{2141E976-B9AC-3140-B2F3-9D117E230E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1645900"/>
            <a:ext cx="43526075" cy="8035925"/>
          </a:xfrm>
        </p:spPr>
        <p:txBody>
          <a:bodyPr/>
          <a:lstStyle/>
          <a:p>
            <a:r>
              <a:rPr lang="en-US"/>
              <a:t>Click to edit Master title style</a:t>
            </a:r>
          </a:p>
        </p:txBody>
      </p:sp>
      <p:sp>
        <p:nvSpPr>
          <p:cNvPr id="3" name="Subtitle 2"/>
          <p:cNvSpPr>
            <a:spLocks noGrp="1"/>
          </p:cNvSpPr>
          <p:nvPr>
            <p:ph type="subTitle" idx="1"/>
          </p:nvPr>
        </p:nvSpPr>
        <p:spPr>
          <a:xfrm>
            <a:off x="7680325" y="21243925"/>
            <a:ext cx="35845750" cy="95821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F029745-67BA-FE4B-AABF-2D50178582BD}"/>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5" name="Rectangle 5">
            <a:extLst>
              <a:ext uri="{FF2B5EF4-FFF2-40B4-BE49-F238E27FC236}">
                <a16:creationId xmlns:a16="http://schemas.microsoft.com/office/drawing/2014/main" id="{A197D86F-5C3B-EE4F-8110-968243CC55B7}"/>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6" name="Rectangle 6">
            <a:extLst>
              <a:ext uri="{FF2B5EF4-FFF2-40B4-BE49-F238E27FC236}">
                <a16:creationId xmlns:a16="http://schemas.microsoft.com/office/drawing/2014/main" id="{7D2628B5-8B2A-2945-A83D-AB778C3B011E}"/>
              </a:ext>
            </a:extLst>
          </p:cNvPr>
          <p:cNvSpPr>
            <a:spLocks noGrp="1" noChangeArrowheads="1"/>
          </p:cNvSpPr>
          <p:nvPr>
            <p:ph type="sldNum" sz="quarter" idx="12"/>
          </p:nvPr>
        </p:nvSpPr>
        <p:spPr>
          <a:ln/>
        </p:spPr>
        <p:txBody>
          <a:bodyPr/>
          <a:lstStyle>
            <a:lvl1pPr>
              <a:defRPr/>
            </a:lvl1pPr>
          </a:lstStyle>
          <a:p>
            <a:fld id="{9BBBA13B-21F2-7349-AA8A-037E349515E9}" type="slidenum">
              <a:rPr lang="en-US" altLang="en-US"/>
              <a:pPr/>
              <a:t>‹#›</a:t>
            </a:fld>
            <a:endParaRPr lang="en-US" altLang="en-US"/>
          </a:p>
        </p:txBody>
      </p:sp>
    </p:spTree>
    <p:extLst>
      <p:ext uri="{BB962C8B-B14F-4D97-AF65-F5344CB8AC3E}">
        <p14:creationId xmlns:p14="http://schemas.microsoft.com/office/powerpoint/2010/main" val="936381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929319-E214-E84E-86B8-F8C33D0635AF}"/>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5" name="Rectangle 5">
            <a:extLst>
              <a:ext uri="{FF2B5EF4-FFF2-40B4-BE49-F238E27FC236}">
                <a16:creationId xmlns:a16="http://schemas.microsoft.com/office/drawing/2014/main" id="{A9081729-4470-4046-A421-553635273F27}"/>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6" name="Rectangle 6">
            <a:extLst>
              <a:ext uri="{FF2B5EF4-FFF2-40B4-BE49-F238E27FC236}">
                <a16:creationId xmlns:a16="http://schemas.microsoft.com/office/drawing/2014/main" id="{468FDCA8-8B34-B54A-93D9-50C74995483C}"/>
              </a:ext>
            </a:extLst>
          </p:cNvPr>
          <p:cNvSpPr>
            <a:spLocks noGrp="1" noChangeArrowheads="1"/>
          </p:cNvSpPr>
          <p:nvPr>
            <p:ph type="sldNum" sz="quarter" idx="12"/>
          </p:nvPr>
        </p:nvSpPr>
        <p:spPr>
          <a:ln/>
        </p:spPr>
        <p:txBody>
          <a:bodyPr/>
          <a:lstStyle>
            <a:lvl1pPr>
              <a:defRPr/>
            </a:lvl1pPr>
          </a:lstStyle>
          <a:p>
            <a:fld id="{40CCF30D-1A68-5146-BC32-88E0C6AC4CD8}" type="slidenum">
              <a:rPr lang="en-US" altLang="en-US"/>
              <a:pPr/>
              <a:t>‹#›</a:t>
            </a:fld>
            <a:endParaRPr lang="en-US" altLang="en-US"/>
          </a:p>
        </p:txBody>
      </p:sp>
    </p:spTree>
    <p:extLst>
      <p:ext uri="{BB962C8B-B14F-4D97-AF65-F5344CB8AC3E}">
        <p14:creationId xmlns:p14="http://schemas.microsoft.com/office/powerpoint/2010/main" val="349918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3" y="3332163"/>
            <a:ext cx="10880725" cy="29992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0163" y="3332163"/>
            <a:ext cx="32492950" cy="29992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72F69F-B1D3-1540-B141-4AC08ACC807E}"/>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5" name="Rectangle 5">
            <a:extLst>
              <a:ext uri="{FF2B5EF4-FFF2-40B4-BE49-F238E27FC236}">
                <a16:creationId xmlns:a16="http://schemas.microsoft.com/office/drawing/2014/main" id="{7CFC7567-1360-F049-AE31-447DAB94F7F6}"/>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6" name="Rectangle 6">
            <a:extLst>
              <a:ext uri="{FF2B5EF4-FFF2-40B4-BE49-F238E27FC236}">
                <a16:creationId xmlns:a16="http://schemas.microsoft.com/office/drawing/2014/main" id="{89C9F9D1-1E22-5642-A837-073C38299A6C}"/>
              </a:ext>
            </a:extLst>
          </p:cNvPr>
          <p:cNvSpPr>
            <a:spLocks noGrp="1" noChangeArrowheads="1"/>
          </p:cNvSpPr>
          <p:nvPr>
            <p:ph type="sldNum" sz="quarter" idx="12"/>
          </p:nvPr>
        </p:nvSpPr>
        <p:spPr>
          <a:ln/>
        </p:spPr>
        <p:txBody>
          <a:bodyPr/>
          <a:lstStyle>
            <a:lvl1pPr>
              <a:defRPr/>
            </a:lvl1pPr>
          </a:lstStyle>
          <a:p>
            <a:fld id="{1106E3C4-14AC-F446-A796-DC4B7AAC6008}" type="slidenum">
              <a:rPr lang="en-US" altLang="en-US"/>
              <a:pPr/>
              <a:t>‹#›</a:t>
            </a:fld>
            <a:endParaRPr lang="en-US" altLang="en-US"/>
          </a:p>
        </p:txBody>
      </p:sp>
    </p:spTree>
    <p:extLst>
      <p:ext uri="{BB962C8B-B14F-4D97-AF65-F5344CB8AC3E}">
        <p14:creationId xmlns:p14="http://schemas.microsoft.com/office/powerpoint/2010/main" val="11335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AD4E452-E53F-1E4C-965A-A12F477422CF}"/>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5" name="Rectangle 5">
            <a:extLst>
              <a:ext uri="{FF2B5EF4-FFF2-40B4-BE49-F238E27FC236}">
                <a16:creationId xmlns:a16="http://schemas.microsoft.com/office/drawing/2014/main" id="{21326AFF-F6E7-324C-B1A0-1735E2E86BBF}"/>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6" name="Rectangle 6">
            <a:extLst>
              <a:ext uri="{FF2B5EF4-FFF2-40B4-BE49-F238E27FC236}">
                <a16:creationId xmlns:a16="http://schemas.microsoft.com/office/drawing/2014/main" id="{A7BDC6CA-9965-2548-9A4C-BAD3439CF04B}"/>
              </a:ext>
            </a:extLst>
          </p:cNvPr>
          <p:cNvSpPr>
            <a:spLocks noGrp="1" noChangeArrowheads="1"/>
          </p:cNvSpPr>
          <p:nvPr>
            <p:ph type="sldNum" sz="quarter" idx="12"/>
          </p:nvPr>
        </p:nvSpPr>
        <p:spPr>
          <a:ln/>
        </p:spPr>
        <p:txBody>
          <a:bodyPr/>
          <a:lstStyle>
            <a:lvl1pPr>
              <a:defRPr/>
            </a:lvl1pPr>
          </a:lstStyle>
          <a:p>
            <a:fld id="{675C9414-6BF9-F64B-80B0-AC1E7B805473}" type="slidenum">
              <a:rPr lang="en-US" altLang="en-US"/>
              <a:pPr/>
              <a:t>‹#›</a:t>
            </a:fld>
            <a:endParaRPr lang="en-US" altLang="en-US"/>
          </a:p>
        </p:txBody>
      </p:sp>
    </p:spTree>
    <p:extLst>
      <p:ext uri="{BB962C8B-B14F-4D97-AF65-F5344CB8AC3E}">
        <p14:creationId xmlns:p14="http://schemas.microsoft.com/office/powerpoint/2010/main" val="32881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4090313"/>
            <a:ext cx="43526075" cy="74469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044950" y="15889288"/>
            <a:ext cx="43526075" cy="82010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81383D0-81CB-2A4C-ADC7-06E49199C354}"/>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5" name="Rectangle 5">
            <a:extLst>
              <a:ext uri="{FF2B5EF4-FFF2-40B4-BE49-F238E27FC236}">
                <a16:creationId xmlns:a16="http://schemas.microsoft.com/office/drawing/2014/main" id="{9246AD1D-29A3-BA4B-8320-5C83D18325CC}"/>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6" name="Rectangle 6">
            <a:extLst>
              <a:ext uri="{FF2B5EF4-FFF2-40B4-BE49-F238E27FC236}">
                <a16:creationId xmlns:a16="http://schemas.microsoft.com/office/drawing/2014/main" id="{3F673247-B958-1449-A630-ECBC502F5C9E}"/>
              </a:ext>
            </a:extLst>
          </p:cNvPr>
          <p:cNvSpPr>
            <a:spLocks noGrp="1" noChangeArrowheads="1"/>
          </p:cNvSpPr>
          <p:nvPr>
            <p:ph type="sldNum" sz="quarter" idx="12"/>
          </p:nvPr>
        </p:nvSpPr>
        <p:spPr>
          <a:ln/>
        </p:spPr>
        <p:txBody>
          <a:bodyPr/>
          <a:lstStyle>
            <a:lvl1pPr>
              <a:defRPr/>
            </a:lvl1pPr>
          </a:lstStyle>
          <a:p>
            <a:fld id="{B0758844-4F83-114E-8CF2-E085626196EF}" type="slidenum">
              <a:rPr lang="en-US" altLang="en-US"/>
              <a:pPr/>
              <a:t>‹#›</a:t>
            </a:fld>
            <a:endParaRPr lang="en-US" altLang="en-US"/>
          </a:p>
        </p:txBody>
      </p:sp>
    </p:spTree>
    <p:extLst>
      <p:ext uri="{BB962C8B-B14F-4D97-AF65-F5344CB8AC3E}">
        <p14:creationId xmlns:p14="http://schemas.microsoft.com/office/powerpoint/2010/main" val="791270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0163" y="10829925"/>
            <a:ext cx="21686837" cy="2249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0" y="10829925"/>
            <a:ext cx="21686838" cy="2249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C47DFCF-7104-0646-BABC-0DCB7622EF7F}"/>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6" name="Rectangle 5">
            <a:extLst>
              <a:ext uri="{FF2B5EF4-FFF2-40B4-BE49-F238E27FC236}">
                <a16:creationId xmlns:a16="http://schemas.microsoft.com/office/drawing/2014/main" id="{495112A8-6486-734F-B320-B958201894EB}"/>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7" name="Rectangle 6">
            <a:extLst>
              <a:ext uri="{FF2B5EF4-FFF2-40B4-BE49-F238E27FC236}">
                <a16:creationId xmlns:a16="http://schemas.microsoft.com/office/drawing/2014/main" id="{DED8B6A0-7391-1242-9FFE-73C8E838E3CA}"/>
              </a:ext>
            </a:extLst>
          </p:cNvPr>
          <p:cNvSpPr>
            <a:spLocks noGrp="1" noChangeArrowheads="1"/>
          </p:cNvSpPr>
          <p:nvPr>
            <p:ph type="sldNum" sz="quarter" idx="12"/>
          </p:nvPr>
        </p:nvSpPr>
        <p:spPr>
          <a:ln/>
        </p:spPr>
        <p:txBody>
          <a:bodyPr/>
          <a:lstStyle>
            <a:lvl1pPr>
              <a:defRPr/>
            </a:lvl1pPr>
          </a:lstStyle>
          <a:p>
            <a:fld id="{CDE3265F-FDDF-1C40-86E7-087B4AD5879E}" type="slidenum">
              <a:rPr lang="en-US" altLang="en-US"/>
              <a:pPr/>
              <a:t>‹#›</a:t>
            </a:fld>
            <a:endParaRPr lang="en-US" altLang="en-US"/>
          </a:p>
        </p:txBody>
      </p:sp>
    </p:spTree>
    <p:extLst>
      <p:ext uri="{BB962C8B-B14F-4D97-AF65-F5344CB8AC3E}">
        <p14:creationId xmlns:p14="http://schemas.microsoft.com/office/powerpoint/2010/main" val="128144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501775"/>
            <a:ext cx="46085125" cy="624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8" y="8391525"/>
            <a:ext cx="22625050" cy="3497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1888788"/>
            <a:ext cx="22625050" cy="216011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5" y="8391525"/>
            <a:ext cx="22632988" cy="3497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1888788"/>
            <a:ext cx="22632988" cy="216011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1C19F58-53EC-FE4D-A76C-97AD5E395B7C}"/>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8" name="Rectangle 5">
            <a:extLst>
              <a:ext uri="{FF2B5EF4-FFF2-40B4-BE49-F238E27FC236}">
                <a16:creationId xmlns:a16="http://schemas.microsoft.com/office/drawing/2014/main" id="{EBB49DA4-E1CE-2E4D-BB7A-9FBBE503F46D}"/>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9" name="Rectangle 6">
            <a:extLst>
              <a:ext uri="{FF2B5EF4-FFF2-40B4-BE49-F238E27FC236}">
                <a16:creationId xmlns:a16="http://schemas.microsoft.com/office/drawing/2014/main" id="{90C528E0-28F4-784A-9CC4-2A5713CB6978}"/>
              </a:ext>
            </a:extLst>
          </p:cNvPr>
          <p:cNvSpPr>
            <a:spLocks noGrp="1" noChangeArrowheads="1"/>
          </p:cNvSpPr>
          <p:nvPr>
            <p:ph type="sldNum" sz="quarter" idx="12"/>
          </p:nvPr>
        </p:nvSpPr>
        <p:spPr>
          <a:ln/>
        </p:spPr>
        <p:txBody>
          <a:bodyPr/>
          <a:lstStyle>
            <a:lvl1pPr>
              <a:defRPr/>
            </a:lvl1pPr>
          </a:lstStyle>
          <a:p>
            <a:fld id="{21B58394-719B-404C-87A6-261A8F9CC544}" type="slidenum">
              <a:rPr lang="en-US" altLang="en-US"/>
              <a:pPr/>
              <a:t>‹#›</a:t>
            </a:fld>
            <a:endParaRPr lang="en-US" altLang="en-US"/>
          </a:p>
        </p:txBody>
      </p:sp>
    </p:spTree>
    <p:extLst>
      <p:ext uri="{BB962C8B-B14F-4D97-AF65-F5344CB8AC3E}">
        <p14:creationId xmlns:p14="http://schemas.microsoft.com/office/powerpoint/2010/main" val="9292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96F493E-6AC7-D248-82B1-4524A7D7AC24}"/>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4" name="Rectangle 5">
            <a:extLst>
              <a:ext uri="{FF2B5EF4-FFF2-40B4-BE49-F238E27FC236}">
                <a16:creationId xmlns:a16="http://schemas.microsoft.com/office/drawing/2014/main" id="{1EE077DC-2759-E940-8CFD-9E8529EBD242}"/>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5" name="Rectangle 6">
            <a:extLst>
              <a:ext uri="{FF2B5EF4-FFF2-40B4-BE49-F238E27FC236}">
                <a16:creationId xmlns:a16="http://schemas.microsoft.com/office/drawing/2014/main" id="{176C50D5-2A6E-0346-9E0D-CBF642EED12E}"/>
              </a:ext>
            </a:extLst>
          </p:cNvPr>
          <p:cNvSpPr>
            <a:spLocks noGrp="1" noChangeArrowheads="1"/>
          </p:cNvSpPr>
          <p:nvPr>
            <p:ph type="sldNum" sz="quarter" idx="12"/>
          </p:nvPr>
        </p:nvSpPr>
        <p:spPr>
          <a:ln/>
        </p:spPr>
        <p:txBody>
          <a:bodyPr/>
          <a:lstStyle>
            <a:lvl1pPr>
              <a:defRPr/>
            </a:lvl1pPr>
          </a:lstStyle>
          <a:p>
            <a:fld id="{C0091F60-7AAB-BB4D-A6FB-6700B9BEB292}" type="slidenum">
              <a:rPr lang="en-US" altLang="en-US"/>
              <a:pPr/>
              <a:t>‹#›</a:t>
            </a:fld>
            <a:endParaRPr lang="en-US" altLang="en-US"/>
          </a:p>
        </p:txBody>
      </p:sp>
    </p:spTree>
    <p:extLst>
      <p:ext uri="{BB962C8B-B14F-4D97-AF65-F5344CB8AC3E}">
        <p14:creationId xmlns:p14="http://schemas.microsoft.com/office/powerpoint/2010/main" val="177092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3FC1FBD-0033-FE46-BAF7-250B54EB3071}"/>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3" name="Rectangle 5">
            <a:extLst>
              <a:ext uri="{FF2B5EF4-FFF2-40B4-BE49-F238E27FC236}">
                <a16:creationId xmlns:a16="http://schemas.microsoft.com/office/drawing/2014/main" id="{558A4BF2-5E1F-EC4A-974C-077F28437404}"/>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4" name="Rectangle 6">
            <a:extLst>
              <a:ext uri="{FF2B5EF4-FFF2-40B4-BE49-F238E27FC236}">
                <a16:creationId xmlns:a16="http://schemas.microsoft.com/office/drawing/2014/main" id="{D8FAF744-0DA3-9945-9E5D-861AFF021CC3}"/>
              </a:ext>
            </a:extLst>
          </p:cNvPr>
          <p:cNvSpPr>
            <a:spLocks noGrp="1" noChangeArrowheads="1"/>
          </p:cNvSpPr>
          <p:nvPr>
            <p:ph type="sldNum" sz="quarter" idx="12"/>
          </p:nvPr>
        </p:nvSpPr>
        <p:spPr>
          <a:ln/>
        </p:spPr>
        <p:txBody>
          <a:bodyPr/>
          <a:lstStyle>
            <a:lvl1pPr>
              <a:defRPr/>
            </a:lvl1pPr>
          </a:lstStyle>
          <a:p>
            <a:fld id="{4C5DD5FA-6819-F943-A75E-770609214D92}" type="slidenum">
              <a:rPr lang="en-US" altLang="en-US"/>
              <a:pPr/>
              <a:t>‹#›</a:t>
            </a:fld>
            <a:endParaRPr lang="en-US" altLang="en-US"/>
          </a:p>
        </p:txBody>
      </p:sp>
    </p:spTree>
    <p:extLst>
      <p:ext uri="{BB962C8B-B14F-4D97-AF65-F5344CB8AC3E}">
        <p14:creationId xmlns:p14="http://schemas.microsoft.com/office/powerpoint/2010/main" val="299143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92250"/>
            <a:ext cx="16846550" cy="63531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19963" y="1492250"/>
            <a:ext cx="28625800" cy="31997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38" y="7845425"/>
            <a:ext cx="16846550" cy="256444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59865BB-E8B3-924C-93B5-FC8902DAEB5E}"/>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6" name="Rectangle 5">
            <a:extLst>
              <a:ext uri="{FF2B5EF4-FFF2-40B4-BE49-F238E27FC236}">
                <a16:creationId xmlns:a16="http://schemas.microsoft.com/office/drawing/2014/main" id="{3F878CC0-8A8B-2140-A432-F083DDC0EC6C}"/>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7" name="Rectangle 6">
            <a:extLst>
              <a:ext uri="{FF2B5EF4-FFF2-40B4-BE49-F238E27FC236}">
                <a16:creationId xmlns:a16="http://schemas.microsoft.com/office/drawing/2014/main" id="{AD19554A-651F-3C48-AD07-D5F4AA8391F5}"/>
              </a:ext>
            </a:extLst>
          </p:cNvPr>
          <p:cNvSpPr>
            <a:spLocks noGrp="1" noChangeArrowheads="1"/>
          </p:cNvSpPr>
          <p:nvPr>
            <p:ph type="sldNum" sz="quarter" idx="12"/>
          </p:nvPr>
        </p:nvSpPr>
        <p:spPr>
          <a:ln/>
        </p:spPr>
        <p:txBody>
          <a:bodyPr/>
          <a:lstStyle>
            <a:lvl1pPr>
              <a:defRPr/>
            </a:lvl1pPr>
          </a:lstStyle>
          <a:p>
            <a:fld id="{F106FD98-CAC6-7A4A-ADF4-0F83F8CCB081}" type="slidenum">
              <a:rPr lang="en-US" altLang="en-US"/>
              <a:pPr/>
              <a:t>‹#›</a:t>
            </a:fld>
            <a:endParaRPr lang="en-US" altLang="en-US"/>
          </a:p>
        </p:txBody>
      </p:sp>
    </p:spTree>
    <p:extLst>
      <p:ext uri="{BB962C8B-B14F-4D97-AF65-F5344CB8AC3E}">
        <p14:creationId xmlns:p14="http://schemas.microsoft.com/office/powerpoint/2010/main" val="2167356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6242963"/>
            <a:ext cx="30724475" cy="30988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175" y="3349625"/>
            <a:ext cx="30724475" cy="22494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0036175" y="29341763"/>
            <a:ext cx="30724475" cy="43989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2F19AA-2F02-8245-A8C2-CEBD6718C886}"/>
              </a:ext>
            </a:extLst>
          </p:cNvPr>
          <p:cNvSpPr>
            <a:spLocks noGrp="1" noChangeArrowheads="1"/>
          </p:cNvSpPr>
          <p:nvPr>
            <p:ph type="dt" sz="half" idx="10"/>
          </p:nvPr>
        </p:nvSpPr>
        <p:spPr>
          <a:ln/>
        </p:spPr>
        <p:txBody>
          <a:bodyPr/>
          <a:lstStyle>
            <a:lvl1pPr>
              <a:defRPr/>
            </a:lvl1pPr>
          </a:lstStyle>
          <a:p>
            <a:pPr>
              <a:defRPr/>
            </a:pPr>
            <a:endParaRPr lang="x-none" altLang="x-none"/>
          </a:p>
        </p:txBody>
      </p:sp>
      <p:sp>
        <p:nvSpPr>
          <p:cNvPr id="6" name="Rectangle 5">
            <a:extLst>
              <a:ext uri="{FF2B5EF4-FFF2-40B4-BE49-F238E27FC236}">
                <a16:creationId xmlns:a16="http://schemas.microsoft.com/office/drawing/2014/main" id="{1BBECB8D-858E-E54B-85DE-928A27D53CF7}"/>
              </a:ext>
            </a:extLst>
          </p:cNvPr>
          <p:cNvSpPr>
            <a:spLocks noGrp="1" noChangeArrowheads="1"/>
          </p:cNvSpPr>
          <p:nvPr>
            <p:ph type="ftr" sz="quarter" idx="11"/>
          </p:nvPr>
        </p:nvSpPr>
        <p:spPr>
          <a:ln/>
        </p:spPr>
        <p:txBody>
          <a:bodyPr/>
          <a:lstStyle>
            <a:lvl1pPr>
              <a:defRPr/>
            </a:lvl1pPr>
          </a:lstStyle>
          <a:p>
            <a:pPr>
              <a:defRPr/>
            </a:pPr>
            <a:endParaRPr lang="x-none" altLang="x-none"/>
          </a:p>
        </p:txBody>
      </p:sp>
      <p:sp>
        <p:nvSpPr>
          <p:cNvPr id="7" name="Rectangle 6">
            <a:extLst>
              <a:ext uri="{FF2B5EF4-FFF2-40B4-BE49-F238E27FC236}">
                <a16:creationId xmlns:a16="http://schemas.microsoft.com/office/drawing/2014/main" id="{C2B6BF00-F25D-2540-9E66-226A23E6D131}"/>
              </a:ext>
            </a:extLst>
          </p:cNvPr>
          <p:cNvSpPr>
            <a:spLocks noGrp="1" noChangeArrowheads="1"/>
          </p:cNvSpPr>
          <p:nvPr>
            <p:ph type="sldNum" sz="quarter" idx="12"/>
          </p:nvPr>
        </p:nvSpPr>
        <p:spPr>
          <a:ln/>
        </p:spPr>
        <p:txBody>
          <a:bodyPr/>
          <a:lstStyle>
            <a:lvl1pPr>
              <a:defRPr/>
            </a:lvl1pPr>
          </a:lstStyle>
          <a:p>
            <a:fld id="{D83E1944-62F9-214F-9C87-135CFC6F7AC9}" type="slidenum">
              <a:rPr lang="en-US" altLang="en-US"/>
              <a:pPr/>
              <a:t>‹#›</a:t>
            </a:fld>
            <a:endParaRPr lang="en-US" altLang="en-US"/>
          </a:p>
        </p:txBody>
      </p:sp>
    </p:spTree>
    <p:extLst>
      <p:ext uri="{BB962C8B-B14F-4D97-AF65-F5344CB8AC3E}">
        <p14:creationId xmlns:p14="http://schemas.microsoft.com/office/powerpoint/2010/main" val="1111731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4C44360-ACE7-B740-B89E-2981E59934C7}"/>
              </a:ext>
            </a:extLst>
          </p:cNvPr>
          <p:cNvSpPr>
            <a:spLocks noGrp="1" noChangeArrowheads="1"/>
          </p:cNvSpPr>
          <p:nvPr>
            <p:ph type="title"/>
          </p:nvPr>
        </p:nvSpPr>
        <p:spPr bwMode="auto">
          <a:xfrm>
            <a:off x="3840163" y="3332163"/>
            <a:ext cx="435260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5015" tIns="232508" rIns="465015" bIns="23250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73C50E3-1628-BE46-8F1A-93CC02F812E8}"/>
              </a:ext>
            </a:extLst>
          </p:cNvPr>
          <p:cNvSpPr>
            <a:spLocks noGrp="1" noChangeArrowheads="1"/>
          </p:cNvSpPr>
          <p:nvPr>
            <p:ph type="body" idx="1"/>
          </p:nvPr>
        </p:nvSpPr>
        <p:spPr bwMode="auto">
          <a:xfrm>
            <a:off x="3840163" y="10829925"/>
            <a:ext cx="43526075" cy="2249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5015" tIns="232508" rIns="465015" bIns="23250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DAABFC4-8B84-CD4A-BB46-AC607A1A518E}"/>
              </a:ext>
            </a:extLst>
          </p:cNvPr>
          <p:cNvSpPr>
            <a:spLocks noGrp="1" noChangeArrowheads="1"/>
          </p:cNvSpPr>
          <p:nvPr>
            <p:ph type="dt" sz="half" idx="2"/>
          </p:nvPr>
        </p:nvSpPr>
        <p:spPr bwMode="auto">
          <a:xfrm>
            <a:off x="3840163" y="34158238"/>
            <a:ext cx="10668000" cy="2498725"/>
          </a:xfrm>
          <a:prstGeom prst="rect">
            <a:avLst/>
          </a:prstGeom>
          <a:noFill/>
          <a:ln w="9525">
            <a:noFill/>
            <a:miter lim="800000"/>
            <a:headEnd/>
            <a:tailEnd/>
          </a:ln>
          <a:effectLst/>
        </p:spPr>
        <p:txBody>
          <a:bodyPr vert="horz" wrap="square" lIns="465015" tIns="232508" rIns="465015" bIns="232508" numCol="1" anchor="t" anchorCtr="0" compatLnSpc="1">
            <a:prstTxWarp prst="textNoShape">
              <a:avLst/>
            </a:prstTxWarp>
          </a:bodyPr>
          <a:lstStyle>
            <a:lvl1pPr>
              <a:defRPr sz="7300">
                <a:latin typeface="Times" charset="0"/>
                <a:ea typeface="ＭＳ Ｐゴシック" charset="-128"/>
              </a:defRPr>
            </a:lvl1pPr>
          </a:lstStyle>
          <a:p>
            <a:pPr>
              <a:defRPr/>
            </a:pPr>
            <a:endParaRPr lang="x-none" altLang="x-none"/>
          </a:p>
        </p:txBody>
      </p:sp>
      <p:sp>
        <p:nvSpPr>
          <p:cNvPr id="1029" name="Rectangle 5">
            <a:extLst>
              <a:ext uri="{FF2B5EF4-FFF2-40B4-BE49-F238E27FC236}">
                <a16:creationId xmlns:a16="http://schemas.microsoft.com/office/drawing/2014/main" id="{0F55885D-AD99-8646-9068-3148E96AA8A9}"/>
              </a:ext>
            </a:extLst>
          </p:cNvPr>
          <p:cNvSpPr>
            <a:spLocks noGrp="1" noChangeArrowheads="1"/>
          </p:cNvSpPr>
          <p:nvPr>
            <p:ph type="ftr" sz="quarter" idx="3"/>
          </p:nvPr>
        </p:nvSpPr>
        <p:spPr bwMode="auto">
          <a:xfrm>
            <a:off x="17495838" y="34158238"/>
            <a:ext cx="16214725" cy="2498725"/>
          </a:xfrm>
          <a:prstGeom prst="rect">
            <a:avLst/>
          </a:prstGeom>
          <a:noFill/>
          <a:ln w="9525">
            <a:noFill/>
            <a:miter lim="800000"/>
            <a:headEnd/>
            <a:tailEnd/>
          </a:ln>
          <a:effectLst/>
        </p:spPr>
        <p:txBody>
          <a:bodyPr vert="horz" wrap="square" lIns="465015" tIns="232508" rIns="465015" bIns="232508" numCol="1" anchor="t" anchorCtr="0" compatLnSpc="1">
            <a:prstTxWarp prst="textNoShape">
              <a:avLst/>
            </a:prstTxWarp>
          </a:bodyPr>
          <a:lstStyle>
            <a:lvl1pPr algn="ctr">
              <a:defRPr sz="7300">
                <a:latin typeface="Times" charset="0"/>
                <a:ea typeface="ＭＳ Ｐゴシック" charset="-128"/>
              </a:defRPr>
            </a:lvl1pPr>
          </a:lstStyle>
          <a:p>
            <a:pPr>
              <a:defRPr/>
            </a:pPr>
            <a:endParaRPr lang="x-none" altLang="x-none"/>
          </a:p>
        </p:txBody>
      </p:sp>
      <p:sp>
        <p:nvSpPr>
          <p:cNvPr id="1030" name="Rectangle 6">
            <a:extLst>
              <a:ext uri="{FF2B5EF4-FFF2-40B4-BE49-F238E27FC236}">
                <a16:creationId xmlns:a16="http://schemas.microsoft.com/office/drawing/2014/main" id="{636F87A5-6EF6-D640-AEA3-CD464544F8BD}"/>
              </a:ext>
            </a:extLst>
          </p:cNvPr>
          <p:cNvSpPr>
            <a:spLocks noGrp="1" noChangeArrowheads="1"/>
          </p:cNvSpPr>
          <p:nvPr>
            <p:ph type="sldNum" sz="quarter" idx="4"/>
          </p:nvPr>
        </p:nvSpPr>
        <p:spPr bwMode="auto">
          <a:xfrm>
            <a:off x="36698238" y="34158238"/>
            <a:ext cx="10668000" cy="2498725"/>
          </a:xfrm>
          <a:prstGeom prst="rect">
            <a:avLst/>
          </a:prstGeom>
          <a:noFill/>
          <a:ln w="9525">
            <a:noFill/>
            <a:miter lim="800000"/>
            <a:headEnd/>
            <a:tailEnd/>
          </a:ln>
          <a:effectLst/>
        </p:spPr>
        <p:txBody>
          <a:bodyPr vert="horz" wrap="square" lIns="465015" tIns="232508" rIns="465015" bIns="232508" numCol="1" anchor="t" anchorCtr="0" compatLnSpc="1">
            <a:prstTxWarp prst="textNoShape">
              <a:avLst/>
            </a:prstTxWarp>
          </a:bodyPr>
          <a:lstStyle>
            <a:lvl1pPr algn="r">
              <a:defRPr sz="7300">
                <a:latin typeface="Times" pitchFamily="2" charset="0"/>
              </a:defRPr>
            </a:lvl1pPr>
          </a:lstStyle>
          <a:p>
            <a:fld id="{C25739FA-E264-9447-86D2-16F127D2B9F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48200" rtl="0" eaLnBrk="0" fontAlgn="base" hangingPunct="0">
        <a:spcBef>
          <a:spcPct val="0"/>
        </a:spcBef>
        <a:spcAft>
          <a:spcPct val="0"/>
        </a:spcAft>
        <a:defRPr sz="22400">
          <a:solidFill>
            <a:schemeClr val="tx2"/>
          </a:solidFill>
          <a:latin typeface="+mj-lt"/>
          <a:ea typeface="ＭＳ Ｐゴシック" charset="-128"/>
          <a:cs typeface="ＭＳ Ｐゴシック" charset="-128"/>
        </a:defRPr>
      </a:lvl1pPr>
      <a:lvl2pPr algn="ctr" defTabSz="4648200" rtl="0" eaLnBrk="0" fontAlgn="base" hangingPunct="0">
        <a:spcBef>
          <a:spcPct val="0"/>
        </a:spcBef>
        <a:spcAft>
          <a:spcPct val="0"/>
        </a:spcAft>
        <a:defRPr sz="22400">
          <a:solidFill>
            <a:schemeClr val="tx2"/>
          </a:solidFill>
          <a:latin typeface="Times" pitchFamily="-111" charset="0"/>
          <a:ea typeface="ＭＳ Ｐゴシック" charset="-128"/>
          <a:cs typeface="ＭＳ Ｐゴシック" charset="-128"/>
        </a:defRPr>
      </a:lvl2pPr>
      <a:lvl3pPr algn="ctr" defTabSz="4648200" rtl="0" eaLnBrk="0" fontAlgn="base" hangingPunct="0">
        <a:spcBef>
          <a:spcPct val="0"/>
        </a:spcBef>
        <a:spcAft>
          <a:spcPct val="0"/>
        </a:spcAft>
        <a:defRPr sz="22400">
          <a:solidFill>
            <a:schemeClr val="tx2"/>
          </a:solidFill>
          <a:latin typeface="Times" pitchFamily="-111" charset="0"/>
          <a:ea typeface="ＭＳ Ｐゴシック" charset="-128"/>
          <a:cs typeface="ＭＳ Ｐゴシック" charset="-128"/>
        </a:defRPr>
      </a:lvl3pPr>
      <a:lvl4pPr algn="ctr" defTabSz="4648200" rtl="0" eaLnBrk="0" fontAlgn="base" hangingPunct="0">
        <a:spcBef>
          <a:spcPct val="0"/>
        </a:spcBef>
        <a:spcAft>
          <a:spcPct val="0"/>
        </a:spcAft>
        <a:defRPr sz="22400">
          <a:solidFill>
            <a:schemeClr val="tx2"/>
          </a:solidFill>
          <a:latin typeface="Times" pitchFamily="-111" charset="0"/>
          <a:ea typeface="ＭＳ Ｐゴシック" charset="-128"/>
          <a:cs typeface="ＭＳ Ｐゴシック" charset="-128"/>
        </a:defRPr>
      </a:lvl4pPr>
      <a:lvl5pPr algn="ctr" defTabSz="4648200" rtl="0" eaLnBrk="0" fontAlgn="base" hangingPunct="0">
        <a:spcBef>
          <a:spcPct val="0"/>
        </a:spcBef>
        <a:spcAft>
          <a:spcPct val="0"/>
        </a:spcAft>
        <a:defRPr sz="22400">
          <a:solidFill>
            <a:schemeClr val="tx2"/>
          </a:solidFill>
          <a:latin typeface="Times" pitchFamily="-111" charset="0"/>
          <a:ea typeface="ＭＳ Ｐゴシック" charset="-128"/>
          <a:cs typeface="ＭＳ Ｐゴシック" charset="-128"/>
        </a:defRPr>
      </a:lvl5pPr>
      <a:lvl6pPr marL="457200" algn="ctr" defTabSz="4648200" rtl="0" fontAlgn="base">
        <a:spcBef>
          <a:spcPct val="0"/>
        </a:spcBef>
        <a:spcAft>
          <a:spcPct val="0"/>
        </a:spcAft>
        <a:defRPr sz="22400">
          <a:solidFill>
            <a:schemeClr val="tx2"/>
          </a:solidFill>
          <a:latin typeface="Times" pitchFamily="-111" charset="0"/>
        </a:defRPr>
      </a:lvl6pPr>
      <a:lvl7pPr marL="914400" algn="ctr" defTabSz="4648200" rtl="0" fontAlgn="base">
        <a:spcBef>
          <a:spcPct val="0"/>
        </a:spcBef>
        <a:spcAft>
          <a:spcPct val="0"/>
        </a:spcAft>
        <a:defRPr sz="22400">
          <a:solidFill>
            <a:schemeClr val="tx2"/>
          </a:solidFill>
          <a:latin typeface="Times" pitchFamily="-111" charset="0"/>
        </a:defRPr>
      </a:lvl7pPr>
      <a:lvl8pPr marL="1371600" algn="ctr" defTabSz="4648200" rtl="0" fontAlgn="base">
        <a:spcBef>
          <a:spcPct val="0"/>
        </a:spcBef>
        <a:spcAft>
          <a:spcPct val="0"/>
        </a:spcAft>
        <a:defRPr sz="22400">
          <a:solidFill>
            <a:schemeClr val="tx2"/>
          </a:solidFill>
          <a:latin typeface="Times" pitchFamily="-111" charset="0"/>
        </a:defRPr>
      </a:lvl8pPr>
      <a:lvl9pPr marL="1828800" algn="ctr" defTabSz="4648200" rtl="0" fontAlgn="base">
        <a:spcBef>
          <a:spcPct val="0"/>
        </a:spcBef>
        <a:spcAft>
          <a:spcPct val="0"/>
        </a:spcAft>
        <a:defRPr sz="22400">
          <a:solidFill>
            <a:schemeClr val="tx2"/>
          </a:solidFill>
          <a:latin typeface="Times" pitchFamily="-111" charset="0"/>
        </a:defRPr>
      </a:lvl9pPr>
    </p:titleStyle>
    <p:bodyStyle>
      <a:lvl1pPr marL="1741488" indent="-1741488" algn="l" defTabSz="4648200" rtl="0" eaLnBrk="0" fontAlgn="base" hangingPunct="0">
        <a:spcBef>
          <a:spcPct val="20000"/>
        </a:spcBef>
        <a:spcAft>
          <a:spcPct val="0"/>
        </a:spcAft>
        <a:buChar char="•"/>
        <a:defRPr sz="16100">
          <a:solidFill>
            <a:schemeClr val="tx1"/>
          </a:solidFill>
          <a:latin typeface="+mn-lt"/>
          <a:ea typeface="ＭＳ Ｐゴシック" charset="-128"/>
          <a:cs typeface="ＭＳ Ｐゴシック" charset="-128"/>
        </a:defRPr>
      </a:lvl1pPr>
      <a:lvl2pPr marL="3781425" indent="-1454150" algn="l" defTabSz="4648200" rtl="0" eaLnBrk="0" fontAlgn="base" hangingPunct="0">
        <a:spcBef>
          <a:spcPct val="20000"/>
        </a:spcBef>
        <a:spcAft>
          <a:spcPct val="0"/>
        </a:spcAft>
        <a:buChar char="–"/>
        <a:defRPr sz="14000">
          <a:solidFill>
            <a:schemeClr val="tx1"/>
          </a:solidFill>
          <a:latin typeface="+mn-lt"/>
          <a:ea typeface="ＭＳ Ｐゴシック" pitchFamily="-111" charset="-128"/>
        </a:defRPr>
      </a:lvl2pPr>
      <a:lvl3pPr marL="5811838" indent="-1163638" algn="l" defTabSz="4648200" rtl="0" eaLnBrk="0" fontAlgn="base" hangingPunct="0">
        <a:spcBef>
          <a:spcPct val="20000"/>
        </a:spcBef>
        <a:spcAft>
          <a:spcPct val="0"/>
        </a:spcAft>
        <a:buChar char="•"/>
        <a:defRPr sz="12000">
          <a:solidFill>
            <a:schemeClr val="tx1"/>
          </a:solidFill>
          <a:latin typeface="+mn-lt"/>
          <a:ea typeface="ＭＳ Ｐゴシック" pitchFamily="-111" charset="-128"/>
        </a:defRPr>
      </a:lvl3pPr>
      <a:lvl4pPr marL="8139113" indent="-1163638" algn="l" defTabSz="4648200" rtl="0" eaLnBrk="0" fontAlgn="base" hangingPunct="0">
        <a:spcBef>
          <a:spcPct val="20000"/>
        </a:spcBef>
        <a:spcAft>
          <a:spcPct val="0"/>
        </a:spcAft>
        <a:buChar char="–"/>
        <a:defRPr sz="10400">
          <a:solidFill>
            <a:schemeClr val="tx1"/>
          </a:solidFill>
          <a:latin typeface="+mn-lt"/>
          <a:ea typeface="ＭＳ Ｐゴシック" pitchFamily="-111" charset="-128"/>
        </a:defRPr>
      </a:lvl4pPr>
      <a:lvl5pPr marL="10458450" indent="-1155700" algn="l" defTabSz="4648200" rtl="0" eaLnBrk="0" fontAlgn="base" hangingPunct="0">
        <a:spcBef>
          <a:spcPct val="20000"/>
        </a:spcBef>
        <a:spcAft>
          <a:spcPct val="0"/>
        </a:spcAft>
        <a:buChar char="»"/>
        <a:defRPr sz="10400">
          <a:solidFill>
            <a:schemeClr val="tx1"/>
          </a:solidFill>
          <a:latin typeface="+mn-lt"/>
          <a:ea typeface="ＭＳ Ｐゴシック" pitchFamily="-111" charset="-128"/>
        </a:defRPr>
      </a:lvl5pPr>
      <a:lvl6pPr marL="10915650" indent="-1155700" algn="l" defTabSz="4648200" rtl="0" fontAlgn="base">
        <a:spcBef>
          <a:spcPct val="20000"/>
        </a:spcBef>
        <a:spcAft>
          <a:spcPct val="0"/>
        </a:spcAft>
        <a:buChar char="»"/>
        <a:defRPr sz="10400">
          <a:solidFill>
            <a:schemeClr val="tx1"/>
          </a:solidFill>
          <a:latin typeface="+mn-lt"/>
          <a:ea typeface="ＭＳ Ｐゴシック" pitchFamily="-111" charset="-128"/>
        </a:defRPr>
      </a:lvl6pPr>
      <a:lvl7pPr marL="11372850" indent="-1155700" algn="l" defTabSz="4648200" rtl="0" fontAlgn="base">
        <a:spcBef>
          <a:spcPct val="20000"/>
        </a:spcBef>
        <a:spcAft>
          <a:spcPct val="0"/>
        </a:spcAft>
        <a:buChar char="»"/>
        <a:defRPr sz="10400">
          <a:solidFill>
            <a:schemeClr val="tx1"/>
          </a:solidFill>
          <a:latin typeface="+mn-lt"/>
          <a:ea typeface="ＭＳ Ｐゴシック" pitchFamily="-111" charset="-128"/>
        </a:defRPr>
      </a:lvl7pPr>
      <a:lvl8pPr marL="11830050" indent="-1155700" algn="l" defTabSz="4648200" rtl="0" fontAlgn="base">
        <a:spcBef>
          <a:spcPct val="20000"/>
        </a:spcBef>
        <a:spcAft>
          <a:spcPct val="0"/>
        </a:spcAft>
        <a:buChar char="»"/>
        <a:defRPr sz="10400">
          <a:solidFill>
            <a:schemeClr val="tx1"/>
          </a:solidFill>
          <a:latin typeface="+mn-lt"/>
          <a:ea typeface="ＭＳ Ｐゴシック" pitchFamily="-111" charset="-128"/>
        </a:defRPr>
      </a:lvl8pPr>
      <a:lvl9pPr marL="12287250" indent="-1155700" algn="l" defTabSz="4648200" rtl="0" fontAlgn="base">
        <a:spcBef>
          <a:spcPct val="20000"/>
        </a:spcBef>
        <a:spcAft>
          <a:spcPct val="0"/>
        </a:spcAft>
        <a:buChar char="»"/>
        <a:defRPr sz="104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0.jpeg"/><Relationship Id="rId18" Type="http://schemas.openxmlformats.org/officeDocument/2006/relationships/image" Target="../media/image15.jpeg"/><Relationship Id="rId26" Type="http://schemas.openxmlformats.org/officeDocument/2006/relationships/image" Target="../media/image23.jpeg"/><Relationship Id="rId39" Type="http://schemas.openxmlformats.org/officeDocument/2006/relationships/image" Target="../media/image36.png"/><Relationship Id="rId21" Type="http://schemas.openxmlformats.org/officeDocument/2006/relationships/image" Target="../media/image18.jpeg"/><Relationship Id="rId34" Type="http://schemas.openxmlformats.org/officeDocument/2006/relationships/image" Target="../media/image31.jpeg"/><Relationship Id="rId42" Type="http://schemas.openxmlformats.org/officeDocument/2006/relationships/chart" Target="../charts/chart3.xml"/><Relationship Id="rId7" Type="http://schemas.openxmlformats.org/officeDocument/2006/relationships/image" Target="../media/image4.jpe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jpeg"/><Relationship Id="rId29" Type="http://schemas.openxmlformats.org/officeDocument/2006/relationships/image" Target="../media/image26.jpeg"/><Relationship Id="rId41"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8.png"/><Relationship Id="rId24" Type="http://schemas.openxmlformats.org/officeDocument/2006/relationships/image" Target="../media/image21.png"/><Relationship Id="rId32" Type="http://schemas.openxmlformats.org/officeDocument/2006/relationships/image" Target="../media/image29.jpeg"/><Relationship Id="rId37" Type="http://schemas.openxmlformats.org/officeDocument/2006/relationships/image" Target="../media/image34.jpeg"/><Relationship Id="rId40" Type="http://schemas.openxmlformats.org/officeDocument/2006/relationships/chart" Target="../charts/chart1.xml"/><Relationship Id="rId5" Type="http://schemas.openxmlformats.org/officeDocument/2006/relationships/image" Target="../media/image2.tiff"/><Relationship Id="rId15" Type="http://schemas.openxmlformats.org/officeDocument/2006/relationships/image" Target="../media/image12.jpeg"/><Relationship Id="rId23" Type="http://schemas.openxmlformats.org/officeDocument/2006/relationships/image" Target="../media/image20.jpeg"/><Relationship Id="rId28" Type="http://schemas.openxmlformats.org/officeDocument/2006/relationships/image" Target="../media/image25.png"/><Relationship Id="rId36" Type="http://schemas.openxmlformats.org/officeDocument/2006/relationships/image" Target="../media/image33.jpeg"/><Relationship Id="rId10" Type="http://schemas.openxmlformats.org/officeDocument/2006/relationships/image" Target="../media/image7.jpeg"/><Relationship Id="rId19" Type="http://schemas.openxmlformats.org/officeDocument/2006/relationships/image" Target="../media/image16.jpeg"/><Relationship Id="rId31" Type="http://schemas.openxmlformats.org/officeDocument/2006/relationships/image" Target="../media/image28.jpeg"/><Relationship Id="rId44" Type="http://schemas.openxmlformats.org/officeDocument/2006/relationships/chart" Target="../charts/chart5.xml"/><Relationship Id="rId4" Type="http://schemas.openxmlformats.org/officeDocument/2006/relationships/hyperlink" Target="https://doi.org/10.1016/j.tics.2019.08.003" TargetMode="External"/><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9.png"/><Relationship Id="rId27" Type="http://schemas.openxmlformats.org/officeDocument/2006/relationships/image" Target="../media/image24.jpeg"/><Relationship Id="rId30" Type="http://schemas.openxmlformats.org/officeDocument/2006/relationships/image" Target="../media/image27.png"/><Relationship Id="rId35" Type="http://schemas.openxmlformats.org/officeDocument/2006/relationships/image" Target="../media/image32.jpeg"/><Relationship Id="rId43" Type="http://schemas.openxmlformats.org/officeDocument/2006/relationships/chart" Target="../charts/chart4.xml"/><Relationship Id="rId8" Type="http://schemas.openxmlformats.org/officeDocument/2006/relationships/image" Target="../media/image5.jpeg"/><Relationship Id="rId3" Type="http://schemas.openxmlformats.org/officeDocument/2006/relationships/image" Target="../media/image1.jpeg"/><Relationship Id="rId12" Type="http://schemas.openxmlformats.org/officeDocument/2006/relationships/image" Target="../media/image9.jpeg"/><Relationship Id="rId17" Type="http://schemas.openxmlformats.org/officeDocument/2006/relationships/image" Target="../media/image14.jpeg"/><Relationship Id="rId25" Type="http://schemas.openxmlformats.org/officeDocument/2006/relationships/image" Target="../media/image22.jpeg"/><Relationship Id="rId33" Type="http://schemas.openxmlformats.org/officeDocument/2006/relationships/image" Target="../media/image30.jpeg"/><Relationship Id="rId38"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2">
            <a:extLst>
              <a:ext uri="{FF2B5EF4-FFF2-40B4-BE49-F238E27FC236}">
                <a16:creationId xmlns:a16="http://schemas.microsoft.com/office/drawing/2014/main" id="{04DEE161-9B6A-F444-856F-7C0C6E1CA506}"/>
              </a:ext>
            </a:extLst>
          </p:cNvPr>
          <p:cNvSpPr txBox="1">
            <a:spLocks noChangeArrowheads="1"/>
          </p:cNvSpPr>
          <p:nvPr/>
        </p:nvSpPr>
        <p:spPr bwMode="auto">
          <a:xfrm>
            <a:off x="865188" y="19175413"/>
            <a:ext cx="150336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lstStyle>
            <a:lvl1pPr defTabSz="915988">
              <a:defRPr sz="2400">
                <a:solidFill>
                  <a:schemeClr val="tx1"/>
                </a:solidFill>
                <a:latin typeface="Arial" panose="020B0604020202020204" pitchFamily="34" charset="0"/>
                <a:ea typeface="ＭＳ Ｐゴシック" panose="020B0600070205080204" pitchFamily="34" charset="-128"/>
              </a:defRPr>
            </a:lvl1pPr>
            <a:lvl2pPr marL="37931725" indent="-37474525" defTabSz="915988">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5000" b="1"/>
              <a:t> Methods</a:t>
            </a:r>
          </a:p>
          <a:p>
            <a:pPr algn="just"/>
            <a:endParaRPr lang="en-US" altLang="en-US" sz="2900"/>
          </a:p>
          <a:p>
            <a:pPr algn="just"/>
            <a:endParaRPr lang="en-US" altLang="en-US" sz="2900"/>
          </a:p>
          <a:p>
            <a:pPr algn="just"/>
            <a:endParaRPr lang="en-US" altLang="en-US" sz="2900"/>
          </a:p>
          <a:p>
            <a:pPr algn="just"/>
            <a:endParaRPr lang="en-US" altLang="en-US" sz="2900"/>
          </a:p>
          <a:p>
            <a:pPr algn="just"/>
            <a:endParaRPr lang="en-US" altLang="en-US" sz="2900"/>
          </a:p>
          <a:p>
            <a:pPr algn="just"/>
            <a:endParaRPr lang="en-US" altLang="en-US" sz="2900"/>
          </a:p>
          <a:p>
            <a:pPr algn="just"/>
            <a:endParaRPr lang="en-US" altLang="en-US" sz="2900" u="sng"/>
          </a:p>
          <a:p>
            <a:pPr algn="just"/>
            <a:endParaRPr lang="en-US" altLang="en-US" sz="2900" u="sng"/>
          </a:p>
          <a:p>
            <a:pPr algn="just"/>
            <a:endParaRPr lang="en-US" altLang="en-US" sz="2900" u="sng"/>
          </a:p>
          <a:p>
            <a:pPr algn="just"/>
            <a:endParaRPr lang="en-US" altLang="en-US" sz="2900" i="1" u="sng"/>
          </a:p>
          <a:p>
            <a:pPr algn="just">
              <a:spcBef>
                <a:spcPct val="50000"/>
              </a:spcBef>
            </a:pPr>
            <a:endParaRPr lang="en-US" altLang="en-US" sz="2600"/>
          </a:p>
        </p:txBody>
      </p:sp>
      <p:sp>
        <p:nvSpPr>
          <p:cNvPr id="15362" name="Text Box 2">
            <a:extLst>
              <a:ext uri="{FF2B5EF4-FFF2-40B4-BE49-F238E27FC236}">
                <a16:creationId xmlns:a16="http://schemas.microsoft.com/office/drawing/2014/main" id="{66F73CF6-F24E-6546-BB08-3ED07A0BB067}"/>
              </a:ext>
            </a:extLst>
          </p:cNvPr>
          <p:cNvSpPr txBox="1">
            <a:spLocks noChangeArrowheads="1"/>
          </p:cNvSpPr>
          <p:nvPr/>
        </p:nvSpPr>
        <p:spPr bwMode="auto">
          <a:xfrm>
            <a:off x="3846281" y="1195234"/>
            <a:ext cx="42748200" cy="50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defTabSz="915988">
              <a:defRPr sz="2400">
                <a:solidFill>
                  <a:schemeClr val="tx1"/>
                </a:solidFill>
                <a:latin typeface="Arial" panose="020B0604020202020204" pitchFamily="34" charset="0"/>
                <a:ea typeface="ＭＳ Ｐゴシック" panose="020B0600070205080204" pitchFamily="34" charset="-128"/>
              </a:defRPr>
            </a:lvl1pPr>
            <a:lvl2pPr marL="37931725" indent="-37474525" defTabSz="915988">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7200" dirty="0">
                <a:solidFill>
                  <a:srgbClr val="000000"/>
                </a:solidFill>
              </a:rPr>
              <a:t>              	</a:t>
            </a:r>
            <a:r>
              <a:rPr lang="en-US" altLang="en-US" sz="9600" b="1" dirty="0"/>
              <a:t> Impact of Exercise on Hippocampal-Based Learning in Children</a:t>
            </a:r>
            <a:endParaRPr lang="en-US" altLang="en-US" sz="5200" dirty="0"/>
          </a:p>
          <a:p>
            <a:pPr algn="ctr"/>
            <a:endParaRPr lang="en-US" altLang="en-US" sz="5200" dirty="0"/>
          </a:p>
          <a:p>
            <a:pPr algn="ctr"/>
            <a:r>
              <a:rPr lang="en-US" altLang="en-US" sz="5200" dirty="0"/>
              <a:t>Brittany Terrill, Dr. Emma </a:t>
            </a:r>
            <a:r>
              <a:rPr lang="en-US" altLang="en-US" sz="5200" dirty="0" err="1"/>
              <a:t>Sarro</a:t>
            </a:r>
            <a:endParaRPr lang="en-US" altLang="en-US" sz="4200" i="1" dirty="0"/>
          </a:p>
          <a:p>
            <a:pPr algn="ctr">
              <a:spcBef>
                <a:spcPts val="2000"/>
              </a:spcBef>
            </a:pPr>
            <a:r>
              <a:rPr lang="en-US" altLang="en-US" sz="4400" i="1" dirty="0"/>
              <a:t>Science Department, Dominican College</a:t>
            </a:r>
          </a:p>
          <a:p>
            <a:pPr algn="ctr">
              <a:spcBef>
                <a:spcPts val="2000"/>
              </a:spcBef>
            </a:pPr>
            <a:r>
              <a:rPr lang="en-US" altLang="en-US" sz="4400" i="1" dirty="0"/>
              <a:t>Orangeburg, NY, 10961 </a:t>
            </a:r>
            <a:endParaRPr lang="en-US" altLang="en-US" sz="4200" i="1" dirty="0"/>
          </a:p>
        </p:txBody>
      </p:sp>
      <p:sp>
        <p:nvSpPr>
          <p:cNvPr id="15363" name="Rectangle 3">
            <a:extLst>
              <a:ext uri="{FF2B5EF4-FFF2-40B4-BE49-F238E27FC236}">
                <a16:creationId xmlns:a16="http://schemas.microsoft.com/office/drawing/2014/main" id="{4BFC05F7-F5F3-A44E-897A-B5C73A821168}"/>
              </a:ext>
            </a:extLst>
          </p:cNvPr>
          <p:cNvSpPr>
            <a:spLocks noChangeArrowheads="1"/>
          </p:cNvSpPr>
          <p:nvPr/>
        </p:nvSpPr>
        <p:spPr bwMode="auto">
          <a:xfrm>
            <a:off x="822325" y="577850"/>
            <a:ext cx="49596675" cy="65151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64" name="Rectangle 65">
            <a:extLst>
              <a:ext uri="{FF2B5EF4-FFF2-40B4-BE49-F238E27FC236}">
                <a16:creationId xmlns:a16="http://schemas.microsoft.com/office/drawing/2014/main" id="{79B8EF49-3CA6-5A4A-A404-B0687E1B2EFD}"/>
              </a:ext>
            </a:extLst>
          </p:cNvPr>
          <p:cNvSpPr>
            <a:spLocks noChangeArrowheads="1"/>
          </p:cNvSpPr>
          <p:nvPr/>
        </p:nvSpPr>
        <p:spPr bwMode="auto">
          <a:xfrm>
            <a:off x="831850" y="7477125"/>
            <a:ext cx="15433675" cy="29641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65" name="Rectangle 68">
            <a:extLst>
              <a:ext uri="{FF2B5EF4-FFF2-40B4-BE49-F238E27FC236}">
                <a16:creationId xmlns:a16="http://schemas.microsoft.com/office/drawing/2014/main" id="{349F85AF-3F07-154C-ADFD-2329F3FBD5A1}"/>
              </a:ext>
            </a:extLst>
          </p:cNvPr>
          <p:cNvSpPr>
            <a:spLocks noChangeArrowheads="1"/>
          </p:cNvSpPr>
          <p:nvPr/>
        </p:nvSpPr>
        <p:spPr bwMode="auto">
          <a:xfrm>
            <a:off x="32994600" y="7499350"/>
            <a:ext cx="17346613" cy="159035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66" name="Text Box 232">
            <a:extLst>
              <a:ext uri="{FF2B5EF4-FFF2-40B4-BE49-F238E27FC236}">
                <a16:creationId xmlns:a16="http://schemas.microsoft.com/office/drawing/2014/main" id="{7E9FDF7F-8AD3-4143-B23E-706C2360F47A}"/>
              </a:ext>
            </a:extLst>
          </p:cNvPr>
          <p:cNvSpPr txBox="1">
            <a:spLocks noChangeArrowheads="1"/>
          </p:cNvSpPr>
          <p:nvPr/>
        </p:nvSpPr>
        <p:spPr bwMode="auto">
          <a:xfrm>
            <a:off x="44434125" y="6232525"/>
            <a:ext cx="5656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600"/>
              <a:t>Brittany.Terrill1@dc.edu</a:t>
            </a:r>
            <a:endParaRPr lang="en-US" altLang="en-US" b="1">
              <a:latin typeface="Times" pitchFamily="2" charset="0"/>
            </a:endParaRPr>
          </a:p>
        </p:txBody>
      </p:sp>
      <p:sp>
        <p:nvSpPr>
          <p:cNvPr id="15367" name="Rectangle 708">
            <a:extLst>
              <a:ext uri="{FF2B5EF4-FFF2-40B4-BE49-F238E27FC236}">
                <a16:creationId xmlns:a16="http://schemas.microsoft.com/office/drawing/2014/main" id="{FB9088CE-070E-0844-A0AC-1DDEE3D9A457}"/>
              </a:ext>
            </a:extLst>
          </p:cNvPr>
          <p:cNvSpPr>
            <a:spLocks noChangeArrowheads="1"/>
          </p:cNvSpPr>
          <p:nvPr/>
        </p:nvSpPr>
        <p:spPr bwMode="auto">
          <a:xfrm>
            <a:off x="16456025" y="7478713"/>
            <a:ext cx="16294100" cy="296195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68" name="Text Box 164">
            <a:extLst>
              <a:ext uri="{FF2B5EF4-FFF2-40B4-BE49-F238E27FC236}">
                <a16:creationId xmlns:a16="http://schemas.microsoft.com/office/drawing/2014/main" id="{1A25A82B-86EE-7249-9954-DDA12DBE1E33}"/>
              </a:ext>
            </a:extLst>
          </p:cNvPr>
          <p:cNvSpPr txBox="1">
            <a:spLocks noChangeArrowheads="1"/>
          </p:cNvSpPr>
          <p:nvPr/>
        </p:nvSpPr>
        <p:spPr bwMode="auto">
          <a:xfrm>
            <a:off x="831850" y="7672388"/>
            <a:ext cx="42306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5000" b="1"/>
              <a:t>Rationale</a:t>
            </a:r>
          </a:p>
        </p:txBody>
      </p:sp>
      <p:sp>
        <p:nvSpPr>
          <p:cNvPr id="15369" name="Text Box 698">
            <a:extLst>
              <a:ext uri="{FF2B5EF4-FFF2-40B4-BE49-F238E27FC236}">
                <a16:creationId xmlns:a16="http://schemas.microsoft.com/office/drawing/2014/main" id="{FC9B9CD4-9996-A64D-B8A3-726A3AD9A900}"/>
              </a:ext>
            </a:extLst>
          </p:cNvPr>
          <p:cNvSpPr txBox="1">
            <a:spLocks noChangeArrowheads="1"/>
          </p:cNvSpPr>
          <p:nvPr/>
        </p:nvSpPr>
        <p:spPr bwMode="auto">
          <a:xfrm>
            <a:off x="16649700" y="7823200"/>
            <a:ext cx="162115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defTabSz="915988">
              <a:defRPr sz="2400">
                <a:solidFill>
                  <a:schemeClr val="tx1"/>
                </a:solidFill>
                <a:latin typeface="Arial" panose="020B0604020202020204" pitchFamily="34" charset="0"/>
                <a:ea typeface="ＭＳ Ｐゴシック" panose="020B0600070205080204" pitchFamily="34" charset="-128"/>
              </a:defRPr>
            </a:lvl1pPr>
            <a:lvl2pPr marL="37931725" indent="-37474525" defTabSz="915988">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5000" b="1"/>
              <a:t>Task images</a:t>
            </a:r>
          </a:p>
        </p:txBody>
      </p:sp>
      <p:sp>
        <p:nvSpPr>
          <p:cNvPr id="15370" name="Rectangle 708">
            <a:extLst>
              <a:ext uri="{FF2B5EF4-FFF2-40B4-BE49-F238E27FC236}">
                <a16:creationId xmlns:a16="http://schemas.microsoft.com/office/drawing/2014/main" id="{C2E44DCA-C46B-A74D-B812-74BB8DE101A7}"/>
              </a:ext>
            </a:extLst>
          </p:cNvPr>
          <p:cNvSpPr>
            <a:spLocks noChangeArrowheads="1"/>
          </p:cNvSpPr>
          <p:nvPr/>
        </p:nvSpPr>
        <p:spPr bwMode="auto">
          <a:xfrm>
            <a:off x="32972375" y="23707725"/>
            <a:ext cx="17395825" cy="1340167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71" name="TextBox 188">
            <a:extLst>
              <a:ext uri="{FF2B5EF4-FFF2-40B4-BE49-F238E27FC236}">
                <a16:creationId xmlns:a16="http://schemas.microsoft.com/office/drawing/2014/main" id="{4A103EEE-65A8-5D47-A112-519D1C3A63AC}"/>
              </a:ext>
            </a:extLst>
          </p:cNvPr>
          <p:cNvSpPr txBox="1">
            <a:spLocks noChangeArrowheads="1"/>
          </p:cNvSpPr>
          <p:nvPr/>
        </p:nvSpPr>
        <p:spPr bwMode="auto">
          <a:xfrm>
            <a:off x="33107313" y="23734713"/>
            <a:ext cx="3106737"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5000" b="1"/>
              <a:t>Summary</a:t>
            </a:r>
          </a:p>
        </p:txBody>
      </p:sp>
      <p:sp>
        <p:nvSpPr>
          <p:cNvPr id="15373" name="Rectangle 149">
            <a:extLst>
              <a:ext uri="{FF2B5EF4-FFF2-40B4-BE49-F238E27FC236}">
                <a16:creationId xmlns:a16="http://schemas.microsoft.com/office/drawing/2014/main" id="{AB02BFDC-5D4A-364A-9A12-FCC8C18CAA71}"/>
              </a:ext>
            </a:extLst>
          </p:cNvPr>
          <p:cNvSpPr>
            <a:spLocks noChangeArrowheads="1"/>
          </p:cNvSpPr>
          <p:nvPr/>
        </p:nvSpPr>
        <p:spPr bwMode="auto">
          <a:xfrm>
            <a:off x="1055688" y="8848725"/>
            <a:ext cx="14986000" cy="9223375"/>
          </a:xfrm>
          <a:prstGeom prst="rect">
            <a:avLst/>
          </a:prstGeom>
          <a:solidFill>
            <a:schemeClr val="accent2">
              <a:lumMod val="20000"/>
              <a:lumOff val="80000"/>
            </a:schemeClr>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defRPr/>
            </a:pPr>
            <a:r>
              <a:rPr lang="en-US" altLang="en-US" sz="3000" dirty="0"/>
              <a:t>Exercise is well-proven to improve human health, but recently is shown to also have a positive impact on brain structure and function, demonstrating a strong association between exercise and neurocognitive performance. A critical region of the brain supporting this relationship is the </a:t>
            </a:r>
            <a:r>
              <a:rPr lang="en-US" altLang="en-US" sz="3000" u="sng" dirty="0"/>
              <a:t>hippocampus</a:t>
            </a:r>
            <a:r>
              <a:rPr lang="en-US" altLang="en-US" sz="3000" dirty="0"/>
              <a:t>, known for its involvement in the formation of new memories, such as object recognition and spatial memory. </a:t>
            </a:r>
          </a:p>
          <a:p>
            <a:pPr algn="just">
              <a:defRPr/>
            </a:pPr>
            <a:endParaRPr lang="en-US" altLang="en-US" sz="3000" dirty="0"/>
          </a:p>
          <a:p>
            <a:pPr algn="just">
              <a:defRPr/>
            </a:pPr>
            <a:r>
              <a:rPr lang="en-US" altLang="en-US" sz="3000" dirty="0"/>
              <a:t>Despite strong evidence for the benefits of exercise on cognitive function, </a:t>
            </a:r>
            <a:r>
              <a:rPr lang="en-US" altLang="en-US" sz="3000" i="1" dirty="0"/>
              <a:t>very few </a:t>
            </a:r>
            <a:r>
              <a:rPr lang="en-US" altLang="en-US" sz="3000" dirty="0"/>
              <a:t>studies have asked a similar question in children, a time of dramatic growth and development, specifically in cognitive function (Sorrells et al., 2018). </a:t>
            </a:r>
          </a:p>
          <a:p>
            <a:pPr algn="just">
              <a:defRPr/>
            </a:pPr>
            <a:endParaRPr lang="en-US" altLang="en-US" sz="3000" dirty="0"/>
          </a:p>
          <a:p>
            <a:pPr algn="just">
              <a:defRPr/>
            </a:pPr>
            <a:r>
              <a:rPr lang="en-US" altLang="en-US" sz="3000" dirty="0"/>
              <a:t>The primary aim of this research was to determine if physical activity integrated into a learning environment can impact cognitive performance of children, as has been shown in adults, specifically that which is hippocampal dependent. </a:t>
            </a:r>
          </a:p>
          <a:p>
            <a:pPr algn="just">
              <a:defRPr/>
            </a:pPr>
            <a:endParaRPr lang="en-US" altLang="en-US" sz="3000" dirty="0"/>
          </a:p>
          <a:p>
            <a:pPr algn="just">
              <a:defRPr/>
            </a:pPr>
            <a:r>
              <a:rPr lang="en-US" altLang="en-US" sz="3000" dirty="0"/>
              <a:t>Here: children, aged 5-9, were tested on a Mnemonic Similarity Task (Stark et al., 2019), which evaluates </a:t>
            </a:r>
            <a:r>
              <a:rPr lang="en-US" altLang="en-US" sz="3000" i="1" dirty="0"/>
              <a:t>object recognition </a:t>
            </a:r>
            <a:r>
              <a:rPr lang="en-US" altLang="en-US" sz="3000" dirty="0"/>
              <a:t>(a hippocampal dependent task). This was paired with either a brief period of exercise or a period of non-exercise-based activity. Their performance on a test of object recognition was then compared with a group of adults who underwent the same procedure. </a:t>
            </a:r>
          </a:p>
        </p:txBody>
      </p:sp>
      <p:sp>
        <p:nvSpPr>
          <p:cNvPr id="15374" name="Rectangle 150">
            <a:extLst>
              <a:ext uri="{FF2B5EF4-FFF2-40B4-BE49-F238E27FC236}">
                <a16:creationId xmlns:a16="http://schemas.microsoft.com/office/drawing/2014/main" id="{51CF8B48-6A59-5446-BDB7-FE3F71CF730A}"/>
              </a:ext>
            </a:extLst>
          </p:cNvPr>
          <p:cNvSpPr>
            <a:spLocks noChangeArrowheads="1"/>
          </p:cNvSpPr>
          <p:nvPr/>
        </p:nvSpPr>
        <p:spPr bwMode="auto">
          <a:xfrm>
            <a:off x="1065213" y="20072350"/>
            <a:ext cx="14792325" cy="14424025"/>
          </a:xfrm>
          <a:prstGeom prst="rect">
            <a:avLst/>
          </a:prstGeom>
          <a:solidFill>
            <a:schemeClr val="bg2">
              <a:lumMod val="20000"/>
              <a:lumOff val="80000"/>
            </a:schemeClr>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defRPr/>
            </a:pPr>
            <a:r>
              <a:rPr lang="en-US" altLang="en-US" sz="3000" u="sng" dirty="0"/>
              <a:t>Subjects:</a:t>
            </a:r>
            <a:r>
              <a:rPr lang="en-US" altLang="en-US" sz="3000" dirty="0"/>
              <a:t> </a:t>
            </a:r>
          </a:p>
          <a:p>
            <a:pPr algn="just">
              <a:defRPr/>
            </a:pPr>
            <a:r>
              <a:rPr lang="en-US" altLang="en-US" sz="3000" dirty="0"/>
              <a:t>Children (ages 5-9) were randomly recruited and asked to volunteer. (Approval from their guardians will be obtained and the short experiment was explained prior to starting.) A control group of college- aged adults were also recruited and tested in the same way. As they are over 18 years of age and asked to volunteer personally. </a:t>
            </a:r>
          </a:p>
          <a:p>
            <a:pPr algn="just">
              <a:defRPr/>
            </a:pPr>
            <a:endParaRPr lang="en-US" altLang="en-US" sz="3000" dirty="0"/>
          </a:p>
          <a:p>
            <a:pPr algn="just">
              <a:defRPr/>
            </a:pPr>
            <a:endParaRPr lang="en-US" altLang="en-US" sz="3000" dirty="0"/>
          </a:p>
          <a:p>
            <a:pPr algn="just">
              <a:defRPr/>
            </a:pPr>
            <a:r>
              <a:rPr lang="en-US" altLang="en-US" sz="3000" u="sng" dirty="0"/>
              <a:t>Mnemonic Similarity Task: </a:t>
            </a:r>
          </a:p>
          <a:p>
            <a:pPr algn="just">
              <a:defRPr/>
            </a:pPr>
            <a:r>
              <a:rPr lang="en-US" altLang="en-US" sz="3000" dirty="0"/>
              <a:t>This was adopted from previously published work by Stark et al., 2019. This is an object recognition task, in which a prior experience with a set of images is then tested against a second set of images which include some of the original, some new and some that are similar to the original. </a:t>
            </a:r>
          </a:p>
          <a:p>
            <a:pPr algn="just">
              <a:defRPr/>
            </a:pPr>
            <a:endParaRPr lang="en-US" altLang="en-US" sz="3000" dirty="0"/>
          </a:p>
          <a:p>
            <a:pPr algn="just">
              <a:defRPr/>
            </a:pPr>
            <a:r>
              <a:rPr lang="en-US" altLang="en-US" sz="3000" i="1" dirty="0"/>
              <a:t>During an initial "encoding" phase</a:t>
            </a:r>
            <a:r>
              <a:rPr lang="en-US" altLang="en-US" sz="3000" dirty="0"/>
              <a:t>, all subjects were permitted to view a series of images (</a:t>
            </a:r>
            <a:r>
              <a:rPr lang="en-US" altLang="en-US" sz="3000" dirty="0">
                <a:solidFill>
                  <a:srgbClr val="FF0000"/>
                </a:solidFill>
              </a:rPr>
              <a:t>Figure 1</a:t>
            </a:r>
            <a:r>
              <a:rPr lang="en-US" altLang="en-US" sz="3000" dirty="0"/>
              <a:t>). In order to encourage active viewing, the subjects were given a simple task of "categorizing" them. Following this, all subjects were asked to either participate in 5-10 minutes of fun physical activity (relay-races for the children or jogging up a set of stairs for the control group) or 5-10 minutes of video game/watching activity.</a:t>
            </a:r>
          </a:p>
          <a:p>
            <a:pPr algn="just">
              <a:defRPr/>
            </a:pPr>
            <a:endParaRPr lang="en-US" altLang="en-US" sz="3000" dirty="0"/>
          </a:p>
          <a:p>
            <a:pPr algn="just">
              <a:defRPr/>
            </a:pPr>
            <a:r>
              <a:rPr lang="en-US" altLang="en-US" sz="3000" i="1" dirty="0"/>
              <a:t>For the testing phase, </a:t>
            </a:r>
            <a:r>
              <a:rPr lang="en-US" altLang="en-US" sz="3000" dirty="0"/>
              <a:t>each subject viewed a sequential sequence of images, all related to the original set of images in different ways. One third was identical to the original (called "targets"), one third was different (called "foils"), and the final third, (referred to as "lures”) was </a:t>
            </a:r>
            <a:r>
              <a:rPr lang="en-US" altLang="en-US" sz="3000" i="1" dirty="0"/>
              <a:t>similar</a:t>
            </a:r>
            <a:r>
              <a:rPr lang="en-US" altLang="en-US" sz="3000" dirty="0"/>
              <a:t> but not the same as the originals. Subjects are asked to decide whether each image was “old” (in the initial set), “new” (not in initial set), or “similar” (not the same object but a similar image to). Each response was recorded and plotted based on the type of image: target, foil or lure. </a:t>
            </a:r>
          </a:p>
          <a:p>
            <a:pPr algn="just">
              <a:defRPr/>
            </a:pPr>
            <a:endParaRPr lang="en-US" altLang="en-US" sz="3000" dirty="0"/>
          </a:p>
          <a:p>
            <a:pPr algn="just">
              <a:defRPr/>
            </a:pPr>
            <a:r>
              <a:rPr lang="en-US" altLang="en-US" sz="3000" dirty="0"/>
              <a:t>Analysis: Comparisons were made across intervention type (exercise or control) as well as age. </a:t>
            </a:r>
          </a:p>
        </p:txBody>
      </p:sp>
      <p:sp>
        <p:nvSpPr>
          <p:cNvPr id="2" name="Rectangle 151">
            <a:extLst>
              <a:ext uri="{FF2B5EF4-FFF2-40B4-BE49-F238E27FC236}">
                <a16:creationId xmlns:a16="http://schemas.microsoft.com/office/drawing/2014/main" id="{CE048161-5C13-2A40-A945-9247C26E24DF}"/>
              </a:ext>
            </a:extLst>
          </p:cNvPr>
          <p:cNvSpPr>
            <a:spLocks noChangeArrowheads="1"/>
          </p:cNvSpPr>
          <p:nvPr/>
        </p:nvSpPr>
        <p:spPr bwMode="auto">
          <a:xfrm>
            <a:off x="16805275" y="24322088"/>
            <a:ext cx="15705138" cy="12590462"/>
          </a:xfrm>
          <a:prstGeom prst="rect">
            <a:avLst/>
          </a:prstGeom>
          <a:solidFill>
            <a:schemeClr val="bg2">
              <a:lumMod val="20000"/>
              <a:lumOff val="80000"/>
            </a:schemeClr>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0"/>
          </a:p>
          <a:p>
            <a:pPr>
              <a:defRPr/>
            </a:pPr>
            <a:endParaRPr lang="en-US" altLang="en-US" sz="3200"/>
          </a:p>
        </p:txBody>
      </p:sp>
      <p:sp>
        <p:nvSpPr>
          <p:cNvPr id="15375" name="Rectangle 153">
            <a:extLst>
              <a:ext uri="{FF2B5EF4-FFF2-40B4-BE49-F238E27FC236}">
                <a16:creationId xmlns:a16="http://schemas.microsoft.com/office/drawing/2014/main" id="{FBAF510F-66F9-D740-8EDC-C46962C1C733}"/>
              </a:ext>
            </a:extLst>
          </p:cNvPr>
          <p:cNvSpPr>
            <a:spLocks noChangeArrowheads="1"/>
          </p:cNvSpPr>
          <p:nvPr/>
        </p:nvSpPr>
        <p:spPr bwMode="auto">
          <a:xfrm>
            <a:off x="33192482" y="24954138"/>
            <a:ext cx="16864013" cy="9343796"/>
          </a:xfrm>
          <a:prstGeom prst="rect">
            <a:avLst/>
          </a:prstGeom>
          <a:solidFill>
            <a:schemeClr val="accent2">
              <a:lumMod val="20000"/>
              <a:lumOff val="80000"/>
            </a:schemeClr>
          </a:solidFill>
          <a:ln w="952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457200" indent="-457200" algn="just">
              <a:buFont typeface="Arial" panose="020B0604020202020204" pitchFamily="34" charset="0"/>
              <a:buChar char="•"/>
              <a:defRPr/>
            </a:pPr>
            <a:r>
              <a:rPr lang="en-US" altLang="en-US" sz="3200" dirty="0"/>
              <a:t>Children who incorporated exercise in a learning environment displayed an average recognition performance of 76.36% on all images presented.</a:t>
            </a:r>
          </a:p>
          <a:p>
            <a:pPr marL="457200" indent="-457200" algn="just">
              <a:buFont typeface="Arial" panose="020B0604020202020204" pitchFamily="34" charset="0"/>
              <a:buChar char="•"/>
              <a:defRPr/>
            </a:pPr>
            <a:endParaRPr lang="en-US" altLang="en-US" sz="3200" dirty="0"/>
          </a:p>
          <a:p>
            <a:pPr marL="457200" indent="-457200" algn="just">
              <a:buFont typeface="Arial" panose="020B0604020202020204" pitchFamily="34" charset="0"/>
              <a:buChar char="•"/>
              <a:defRPr/>
            </a:pPr>
            <a:r>
              <a:rPr lang="en-US" altLang="en-US" sz="3200" i="1" dirty="0"/>
              <a:t>Children who played video games performed </a:t>
            </a:r>
            <a:r>
              <a:rPr lang="en-US" altLang="en-US" sz="3200" b="1" i="1" dirty="0"/>
              <a:t>14.73% lower </a:t>
            </a:r>
            <a:r>
              <a:rPr lang="en-US" altLang="en-US" sz="3200" i="1" dirty="0"/>
              <a:t>on the same task. </a:t>
            </a:r>
          </a:p>
          <a:p>
            <a:pPr algn="just">
              <a:defRPr/>
            </a:pPr>
            <a:endParaRPr lang="en-US" altLang="en-US" sz="3200" dirty="0"/>
          </a:p>
          <a:p>
            <a:pPr marL="457200" indent="-457200" algn="just">
              <a:buFont typeface="Arial" panose="020B0604020202020204" pitchFamily="34" charset="0"/>
              <a:buChar char="•"/>
              <a:defRPr/>
            </a:pPr>
            <a:r>
              <a:rPr lang="en-US" altLang="en-US" sz="3200" dirty="0"/>
              <a:t>College-aged adults who exercised performed at a rate of 75.58% on the recognition task.</a:t>
            </a:r>
          </a:p>
          <a:p>
            <a:pPr marL="457200" indent="-457200" algn="just">
              <a:buFont typeface="Arial" panose="020B0604020202020204" pitchFamily="34" charset="0"/>
              <a:buChar char="•"/>
              <a:defRPr/>
            </a:pPr>
            <a:endParaRPr lang="en-US" altLang="en-US" sz="3200" dirty="0"/>
          </a:p>
          <a:p>
            <a:pPr marL="457200" indent="-457200" algn="just">
              <a:buFont typeface="Arial" panose="020B0604020202020204" pitchFamily="34" charset="0"/>
              <a:buChar char="•"/>
              <a:defRPr/>
            </a:pPr>
            <a:r>
              <a:rPr lang="en-US" altLang="en-US" sz="3200" i="1" dirty="0"/>
              <a:t>Those who played video games performed </a:t>
            </a:r>
            <a:r>
              <a:rPr lang="en-US" altLang="en-US" sz="3200" b="1" i="1" dirty="0"/>
              <a:t>5.81% lower </a:t>
            </a:r>
            <a:r>
              <a:rPr lang="en-US" altLang="en-US" sz="3200" i="1" dirty="0"/>
              <a:t>on the same task.</a:t>
            </a:r>
          </a:p>
          <a:p>
            <a:pPr algn="just">
              <a:defRPr/>
            </a:pPr>
            <a:endParaRPr lang="en-US" altLang="en-US" sz="3200" dirty="0"/>
          </a:p>
          <a:p>
            <a:pPr algn="just">
              <a:defRPr/>
            </a:pPr>
            <a:endParaRPr lang="en-US" altLang="en-US" sz="3200" dirty="0"/>
          </a:p>
          <a:p>
            <a:pPr algn="just">
              <a:defRPr/>
            </a:pPr>
            <a:r>
              <a:rPr lang="en-US" altLang="en-US" sz="3200" b="1" dirty="0"/>
              <a:t>Differences in performance for children was primarily in recognizing “new” and “similar” images, whereas improvement adults was only in recognizing “similar” images. This suggests a difference in the hippocampal representation of these images, and the impact of exercise on this mechanism in the younger brain.</a:t>
            </a:r>
          </a:p>
          <a:p>
            <a:pPr algn="just">
              <a:defRPr/>
            </a:pPr>
            <a:endParaRPr lang="en-US" altLang="en-US" sz="3200" b="1" dirty="0"/>
          </a:p>
          <a:p>
            <a:pPr algn="just">
              <a:defRPr/>
            </a:pPr>
            <a:r>
              <a:rPr lang="en-US" altLang="en-US" sz="3200" b="1" dirty="0"/>
              <a:t>This study confirms that a short of period of exercise will impact cognitive performance in adults, and demonstrates that children also benefit cognitively to exercise in a learning environment.</a:t>
            </a:r>
            <a:endParaRPr lang="en-US" altLang="en-US" sz="3000" dirty="0"/>
          </a:p>
        </p:txBody>
      </p:sp>
      <p:pic>
        <p:nvPicPr>
          <p:cNvPr id="15376" name="Picture 22">
            <a:extLst>
              <a:ext uri="{FF2B5EF4-FFF2-40B4-BE49-F238E27FC236}">
                <a16:creationId xmlns:a16="http://schemas.microsoft.com/office/drawing/2014/main" id="{683C0543-6B7D-314D-890D-393F725E99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6475" y="987425"/>
            <a:ext cx="6902450"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Text Box 698">
            <a:extLst>
              <a:ext uri="{FF2B5EF4-FFF2-40B4-BE49-F238E27FC236}">
                <a16:creationId xmlns:a16="http://schemas.microsoft.com/office/drawing/2014/main" id="{9F758668-5194-8948-BFB5-B4F3C683F366}"/>
              </a:ext>
            </a:extLst>
          </p:cNvPr>
          <p:cNvSpPr txBox="1">
            <a:spLocks noChangeArrowheads="1"/>
          </p:cNvSpPr>
          <p:nvPr/>
        </p:nvSpPr>
        <p:spPr bwMode="auto">
          <a:xfrm>
            <a:off x="16649700" y="9796463"/>
            <a:ext cx="5892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defTabSz="915988">
              <a:defRPr sz="2400">
                <a:solidFill>
                  <a:schemeClr val="tx1"/>
                </a:solidFill>
                <a:latin typeface="Arial" panose="020B0604020202020204" pitchFamily="34" charset="0"/>
                <a:ea typeface="ＭＳ Ｐゴシック" panose="020B0600070205080204" pitchFamily="34" charset="-128"/>
              </a:defRPr>
            </a:lvl1pPr>
            <a:lvl2pPr marL="37931725" indent="-37474525" defTabSz="915988">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200">
                <a:solidFill>
                  <a:srgbClr val="FF0000"/>
                </a:solidFill>
              </a:rPr>
              <a:t>Figure 1: </a:t>
            </a:r>
            <a:r>
              <a:rPr lang="en-US" altLang="en-US" sz="3200"/>
              <a:t>Images used for the Initial </a:t>
            </a:r>
            <a:r>
              <a:rPr lang="en-US" altLang="en-US" sz="3200" i="1"/>
              <a:t>encoding</a:t>
            </a:r>
            <a:r>
              <a:rPr lang="en-US" altLang="en-US" sz="3200"/>
              <a:t> phase.</a:t>
            </a:r>
          </a:p>
        </p:txBody>
      </p:sp>
      <p:sp>
        <p:nvSpPr>
          <p:cNvPr id="15378" name="Text Box 698">
            <a:extLst>
              <a:ext uri="{FF2B5EF4-FFF2-40B4-BE49-F238E27FC236}">
                <a16:creationId xmlns:a16="http://schemas.microsoft.com/office/drawing/2014/main" id="{4690EC12-283B-3A44-9223-29CB763CF7FB}"/>
              </a:ext>
            </a:extLst>
          </p:cNvPr>
          <p:cNvSpPr txBox="1">
            <a:spLocks noChangeArrowheads="1"/>
          </p:cNvSpPr>
          <p:nvPr/>
        </p:nvSpPr>
        <p:spPr bwMode="auto">
          <a:xfrm>
            <a:off x="17833489" y="22110420"/>
            <a:ext cx="13539994"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defTabSz="915988">
              <a:defRPr sz="2400">
                <a:solidFill>
                  <a:schemeClr val="tx1"/>
                </a:solidFill>
                <a:latin typeface="Arial" panose="020B0604020202020204" pitchFamily="34" charset="0"/>
                <a:ea typeface="ＭＳ Ｐゴシック" panose="020B0600070205080204" pitchFamily="34" charset="-128"/>
              </a:defRPr>
            </a:lvl1pPr>
            <a:lvl2pPr marL="37931725" indent="-37474525" defTabSz="915988">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4700" b="1" dirty="0"/>
              <a:t>Children demonstrate improvements in object recognition after a brief period of exercise, similar to adults.</a:t>
            </a:r>
          </a:p>
        </p:txBody>
      </p:sp>
      <p:sp>
        <p:nvSpPr>
          <p:cNvPr id="15379" name="Text Box 698">
            <a:extLst>
              <a:ext uri="{FF2B5EF4-FFF2-40B4-BE49-F238E27FC236}">
                <a16:creationId xmlns:a16="http://schemas.microsoft.com/office/drawing/2014/main" id="{31C95F0B-4BE5-DF47-A7F7-AB017A7443DC}"/>
              </a:ext>
            </a:extLst>
          </p:cNvPr>
          <p:cNvSpPr txBox="1">
            <a:spLocks noChangeArrowheads="1"/>
          </p:cNvSpPr>
          <p:nvPr/>
        </p:nvSpPr>
        <p:spPr bwMode="auto">
          <a:xfrm>
            <a:off x="33359196" y="11103549"/>
            <a:ext cx="6370638" cy="447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defTabSz="915988">
              <a:defRPr sz="2400">
                <a:solidFill>
                  <a:schemeClr val="tx1"/>
                </a:solidFill>
                <a:latin typeface="Arial" panose="020B0604020202020204" pitchFamily="34" charset="0"/>
                <a:ea typeface="ＭＳ Ｐゴシック" panose="020B0600070205080204" pitchFamily="34" charset="-128"/>
              </a:defRPr>
            </a:lvl1pPr>
            <a:lvl2pPr marL="37931725" indent="-37474525" defTabSz="915988">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US" sz="3000" dirty="0">
                <a:solidFill>
                  <a:srgbClr val="FF0000"/>
                </a:solidFill>
              </a:rPr>
              <a:t>Figure 6</a:t>
            </a:r>
            <a:r>
              <a:rPr lang="en-US" altLang="en-US" sz="3000" dirty="0"/>
              <a:t>: (right) After exercise children showed an improvement in recognition across all three types of images. The greatest improvement was found for the </a:t>
            </a:r>
            <a:r>
              <a:rPr lang="en-US" altLang="en-US" sz="3000" u="sng" dirty="0"/>
              <a:t>new (foils) </a:t>
            </a:r>
            <a:r>
              <a:rPr lang="en-US" altLang="en-US" sz="3000" dirty="0"/>
              <a:t>and the </a:t>
            </a:r>
            <a:r>
              <a:rPr lang="en-US" altLang="en-US" sz="3000" u="sng" dirty="0"/>
              <a:t>similar (lures)</a:t>
            </a:r>
            <a:r>
              <a:rPr lang="en-US" altLang="en-US" sz="3000" dirty="0"/>
              <a:t>. </a:t>
            </a:r>
          </a:p>
          <a:p>
            <a:pPr algn="just">
              <a:spcBef>
                <a:spcPct val="50000"/>
              </a:spcBef>
            </a:pPr>
            <a:r>
              <a:rPr lang="en-US" altLang="en-US" sz="3000" dirty="0"/>
              <a:t>(below) After exercise, the adults showed improvement in recognition only in the </a:t>
            </a:r>
            <a:r>
              <a:rPr lang="en-US" altLang="en-US" sz="3000" u="sng" dirty="0"/>
              <a:t>similar (lures) </a:t>
            </a:r>
            <a:r>
              <a:rPr lang="en-US" altLang="en-US" sz="3000" dirty="0"/>
              <a:t>images.</a:t>
            </a:r>
          </a:p>
        </p:txBody>
      </p:sp>
      <p:sp>
        <p:nvSpPr>
          <p:cNvPr id="15380" name="TextBox 188">
            <a:extLst>
              <a:ext uri="{FF2B5EF4-FFF2-40B4-BE49-F238E27FC236}">
                <a16:creationId xmlns:a16="http://schemas.microsoft.com/office/drawing/2014/main" id="{736B5320-A619-AE40-8AA8-B2900CDE5E1C}"/>
              </a:ext>
            </a:extLst>
          </p:cNvPr>
          <p:cNvSpPr txBox="1">
            <a:spLocks noChangeArrowheads="1"/>
          </p:cNvSpPr>
          <p:nvPr/>
        </p:nvSpPr>
        <p:spPr bwMode="auto">
          <a:xfrm>
            <a:off x="988777" y="34920085"/>
            <a:ext cx="150272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Sorrells, S., Paredes, M., Cebrian-Silla, A. </a:t>
            </a:r>
            <a:r>
              <a:rPr lang="en-US" altLang="en-US" i="1" dirty="0"/>
              <a:t>et al.</a:t>
            </a:r>
            <a:r>
              <a:rPr lang="en-US" altLang="en-US" dirty="0"/>
              <a:t> Human hippocampal neurogenesis drops sharply in children to undetectable levels in adults. </a:t>
            </a:r>
            <a:r>
              <a:rPr lang="en-US" altLang="en-US" i="1" dirty="0"/>
              <a:t>Nature</a:t>
            </a:r>
            <a:r>
              <a:rPr lang="en-US" altLang="en-US" dirty="0"/>
              <a:t> </a:t>
            </a:r>
            <a:r>
              <a:rPr lang="en-US" altLang="en-US" b="1" dirty="0"/>
              <a:t>555, </a:t>
            </a:r>
            <a:r>
              <a:rPr lang="en-US" altLang="en-US" dirty="0"/>
              <a:t>377–381 (2018). https://</a:t>
            </a:r>
            <a:r>
              <a:rPr lang="en-US" altLang="en-US" dirty="0" err="1"/>
              <a:t>doi.org</a:t>
            </a:r>
            <a:r>
              <a:rPr lang="en-US" altLang="en-US" dirty="0"/>
              <a:t>/10.1038/nature25975</a:t>
            </a:r>
          </a:p>
          <a:p>
            <a:r>
              <a:rPr lang="en-US" altLang="en-US" dirty="0"/>
              <a:t> </a:t>
            </a:r>
          </a:p>
          <a:p>
            <a:r>
              <a:rPr lang="en-US" altLang="en-US" dirty="0"/>
              <a:t>Stark, Shauna M. Kirwan, C. Stark, Craig. ‘Mnemonic Similarity Task: A Tool for Assessing Hippocampal Integrity’. 6 Oct. 2019. </a:t>
            </a:r>
            <a:r>
              <a:rPr lang="en-US" altLang="en-US" dirty="0">
                <a:hlinkClick r:id="rId4" tooltip="Persistent link using digital object identifier"/>
              </a:rPr>
              <a:t>https://doi.org/10.1016/j.tics.2019.08.003</a:t>
            </a:r>
            <a:endParaRPr lang="en-US" altLang="en-US" dirty="0"/>
          </a:p>
        </p:txBody>
      </p:sp>
      <p:sp>
        <p:nvSpPr>
          <p:cNvPr id="15381" name="Rectangle 708">
            <a:extLst>
              <a:ext uri="{FF2B5EF4-FFF2-40B4-BE49-F238E27FC236}">
                <a16:creationId xmlns:a16="http://schemas.microsoft.com/office/drawing/2014/main" id="{127B14B0-8BDD-7749-9BDF-9975A2ADA0B9}"/>
              </a:ext>
            </a:extLst>
          </p:cNvPr>
          <p:cNvSpPr>
            <a:spLocks noChangeArrowheads="1"/>
          </p:cNvSpPr>
          <p:nvPr/>
        </p:nvSpPr>
        <p:spPr bwMode="auto">
          <a:xfrm>
            <a:off x="865188" y="34669413"/>
            <a:ext cx="15176500" cy="2243137"/>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15382" name="Picture 1">
            <a:extLst>
              <a:ext uri="{FF2B5EF4-FFF2-40B4-BE49-F238E27FC236}">
                <a16:creationId xmlns:a16="http://schemas.microsoft.com/office/drawing/2014/main" id="{5756FF35-C4D2-B844-A154-699808127B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63050" y="746125"/>
            <a:ext cx="2936875"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83" name="Group 30">
            <a:extLst>
              <a:ext uri="{FF2B5EF4-FFF2-40B4-BE49-F238E27FC236}">
                <a16:creationId xmlns:a16="http://schemas.microsoft.com/office/drawing/2014/main" id="{C7D7CBE1-C4F6-BC4C-89C0-47CCBFDB3BF3}"/>
              </a:ext>
            </a:extLst>
          </p:cNvPr>
          <p:cNvGrpSpPr>
            <a:grpSpLocks/>
          </p:cNvGrpSpPr>
          <p:nvPr/>
        </p:nvGrpSpPr>
        <p:grpSpPr bwMode="auto">
          <a:xfrm>
            <a:off x="22221825" y="9607550"/>
            <a:ext cx="10353675" cy="5762625"/>
            <a:chOff x="163659" y="150485"/>
            <a:chExt cx="11898853" cy="6622813"/>
          </a:xfrm>
        </p:grpSpPr>
        <p:pic>
          <p:nvPicPr>
            <p:cNvPr id="15427" name="Picture 31">
              <a:extLst>
                <a:ext uri="{FF2B5EF4-FFF2-40B4-BE49-F238E27FC236}">
                  <a16:creationId xmlns:a16="http://schemas.microsoft.com/office/drawing/2014/main" id="{D24E220F-1C0E-1147-9E15-D4231E775C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659" y="522043"/>
              <a:ext cx="1873492" cy="187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8" name="Picture 32">
              <a:extLst>
                <a:ext uri="{FF2B5EF4-FFF2-40B4-BE49-F238E27FC236}">
                  <a16:creationId xmlns:a16="http://schemas.microsoft.com/office/drawing/2014/main" id="{0AF82282-3748-0E41-BF9A-DE88D9742A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4476" y="2518783"/>
              <a:ext cx="1800558" cy="180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9" name="Picture 33">
              <a:extLst>
                <a:ext uri="{FF2B5EF4-FFF2-40B4-BE49-F238E27FC236}">
                  <a16:creationId xmlns:a16="http://schemas.microsoft.com/office/drawing/2014/main" id="{E6098B08-D246-0645-9D0F-5DCB33150F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3057" y="150485"/>
              <a:ext cx="1455705" cy="172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30" name="Picture 34">
              <a:extLst>
                <a:ext uri="{FF2B5EF4-FFF2-40B4-BE49-F238E27FC236}">
                  <a16:creationId xmlns:a16="http://schemas.microsoft.com/office/drawing/2014/main" id="{C29A1D60-8EFB-CC41-A320-5696D55B71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16607" y="2189430"/>
              <a:ext cx="2034794" cy="203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31" name="Picture 35">
              <a:extLst>
                <a:ext uri="{FF2B5EF4-FFF2-40B4-BE49-F238E27FC236}">
                  <a16:creationId xmlns:a16="http://schemas.microsoft.com/office/drawing/2014/main" id="{8564D8B3-C297-5347-B370-6329E842F0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83359" y="169815"/>
              <a:ext cx="1111636" cy="17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32" name="Picture 36">
              <a:extLst>
                <a:ext uri="{FF2B5EF4-FFF2-40B4-BE49-F238E27FC236}">
                  <a16:creationId xmlns:a16="http://schemas.microsoft.com/office/drawing/2014/main" id="{6914C4B3-9072-8E48-9058-4C9AC436F08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1813" y="4773519"/>
              <a:ext cx="1847678" cy="184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33" name="Picture 37">
              <a:extLst>
                <a:ext uri="{FF2B5EF4-FFF2-40B4-BE49-F238E27FC236}">
                  <a16:creationId xmlns:a16="http://schemas.microsoft.com/office/drawing/2014/main" id="{CCBF5E72-44AF-9E4A-AA40-9DC14295F35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98391" y="4869783"/>
              <a:ext cx="2862444" cy="161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34" name="Picture 38">
              <a:extLst>
                <a:ext uri="{FF2B5EF4-FFF2-40B4-BE49-F238E27FC236}">
                  <a16:creationId xmlns:a16="http://schemas.microsoft.com/office/drawing/2014/main" id="{F691C714-15B4-FB4C-BE60-1D9F7A7BA77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78648" y="4701651"/>
              <a:ext cx="2002308" cy="191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35" name="Picture 39">
              <a:extLst>
                <a:ext uri="{FF2B5EF4-FFF2-40B4-BE49-F238E27FC236}">
                  <a16:creationId xmlns:a16="http://schemas.microsoft.com/office/drawing/2014/main" id="{E6E30369-28A0-8042-B664-19AB83E253F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8551" y="2430805"/>
              <a:ext cx="1976438" cy="192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36" name="Picture 40">
              <a:extLst>
                <a:ext uri="{FF2B5EF4-FFF2-40B4-BE49-F238E27FC236}">
                  <a16:creationId xmlns:a16="http://schemas.microsoft.com/office/drawing/2014/main" id="{FD37EADB-F86D-2543-B405-63BD2E6E023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74406" y="255569"/>
              <a:ext cx="2028722" cy="171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37" name="Picture 41">
              <a:extLst>
                <a:ext uri="{FF2B5EF4-FFF2-40B4-BE49-F238E27FC236}">
                  <a16:creationId xmlns:a16="http://schemas.microsoft.com/office/drawing/2014/main" id="{E4675DD1-FEDC-3D49-B88E-93B699963A7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01215" y="224543"/>
              <a:ext cx="1308503" cy="182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38" name="Picture 42">
              <a:extLst>
                <a:ext uri="{FF2B5EF4-FFF2-40B4-BE49-F238E27FC236}">
                  <a16:creationId xmlns:a16="http://schemas.microsoft.com/office/drawing/2014/main" id="{AEAE3ECD-77B4-5047-8778-5BBDA03C142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1813" y="3020927"/>
              <a:ext cx="1951553" cy="160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39" name="Picture 43">
              <a:extLst>
                <a:ext uri="{FF2B5EF4-FFF2-40B4-BE49-F238E27FC236}">
                  <a16:creationId xmlns:a16="http://schemas.microsoft.com/office/drawing/2014/main" id="{62EB119A-0986-B544-9B2B-E3866ED9486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64361" y="2280180"/>
              <a:ext cx="2002696" cy="216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40" name="Picture 44">
              <a:extLst>
                <a:ext uri="{FF2B5EF4-FFF2-40B4-BE49-F238E27FC236}">
                  <a16:creationId xmlns:a16="http://schemas.microsoft.com/office/drawing/2014/main" id="{1C053CF6-DEDB-5645-A255-A0430C7233A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05436" y="1942390"/>
              <a:ext cx="2157075" cy="215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41" name="Picture 45">
              <a:extLst>
                <a:ext uri="{FF2B5EF4-FFF2-40B4-BE49-F238E27FC236}">
                  <a16:creationId xmlns:a16="http://schemas.microsoft.com/office/drawing/2014/main" id="{4A2E9D8D-94B2-9C46-B6CD-03871BC531A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59059" y="192016"/>
              <a:ext cx="2603453" cy="156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42" name="Picture 46">
              <a:extLst>
                <a:ext uri="{FF2B5EF4-FFF2-40B4-BE49-F238E27FC236}">
                  <a16:creationId xmlns:a16="http://schemas.microsoft.com/office/drawing/2014/main" id="{09358DB0-DA50-634F-92D4-BC0A504F3FE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46302" y="4578585"/>
              <a:ext cx="2194713" cy="219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43" name="Picture 47">
              <a:extLst>
                <a:ext uri="{FF2B5EF4-FFF2-40B4-BE49-F238E27FC236}">
                  <a16:creationId xmlns:a16="http://schemas.microsoft.com/office/drawing/2014/main" id="{8FCED152-1F51-6148-A1A0-ACAA2D99BAB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238332" y="4730685"/>
              <a:ext cx="1824179" cy="18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84" name="Group 48">
            <a:extLst>
              <a:ext uri="{FF2B5EF4-FFF2-40B4-BE49-F238E27FC236}">
                <a16:creationId xmlns:a16="http://schemas.microsoft.com/office/drawing/2014/main" id="{CF2A98C3-1D1D-864D-8621-1FD809E9D084}"/>
              </a:ext>
            </a:extLst>
          </p:cNvPr>
          <p:cNvGrpSpPr>
            <a:grpSpLocks/>
          </p:cNvGrpSpPr>
          <p:nvPr/>
        </p:nvGrpSpPr>
        <p:grpSpPr bwMode="auto">
          <a:xfrm>
            <a:off x="16805275" y="15908338"/>
            <a:ext cx="9618663" cy="5424487"/>
            <a:chOff x="0" y="1766"/>
            <a:chExt cx="12157903" cy="6856234"/>
          </a:xfrm>
        </p:grpSpPr>
        <p:pic>
          <p:nvPicPr>
            <p:cNvPr id="15410" name="Picture 49">
              <a:extLst>
                <a:ext uri="{FF2B5EF4-FFF2-40B4-BE49-F238E27FC236}">
                  <a16:creationId xmlns:a16="http://schemas.microsoft.com/office/drawing/2014/main" id="{32255941-5339-DC4C-81F9-2015A3BD30E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5263" y="166734"/>
              <a:ext cx="1342585" cy="1700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1" name="Picture 50">
              <a:extLst>
                <a:ext uri="{FF2B5EF4-FFF2-40B4-BE49-F238E27FC236}">
                  <a16:creationId xmlns:a16="http://schemas.microsoft.com/office/drawing/2014/main" id="{1752B1E1-0E09-804E-AD27-FE5C5E65EF3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18803" y="2790868"/>
              <a:ext cx="1940297" cy="194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2" name="Picture 51">
              <a:extLst>
                <a:ext uri="{FF2B5EF4-FFF2-40B4-BE49-F238E27FC236}">
                  <a16:creationId xmlns:a16="http://schemas.microsoft.com/office/drawing/2014/main" id="{3AF7CAFA-3000-FB4C-BA37-142BDCFAA32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61543" y="116350"/>
              <a:ext cx="1894074" cy="189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3" name="Picture 52">
              <a:extLst>
                <a:ext uri="{FF2B5EF4-FFF2-40B4-BE49-F238E27FC236}">
                  <a16:creationId xmlns:a16="http://schemas.microsoft.com/office/drawing/2014/main" id="{3A4CF482-4EDE-0F47-8DE7-6E9B5A7E129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62760" y="2022309"/>
              <a:ext cx="3000191" cy="20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4" name="Picture 53">
              <a:extLst>
                <a:ext uri="{FF2B5EF4-FFF2-40B4-BE49-F238E27FC236}">
                  <a16:creationId xmlns:a16="http://schemas.microsoft.com/office/drawing/2014/main" id="{59FFAF4D-0DDD-D749-949F-C7378219716A}"/>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182506" y="135435"/>
              <a:ext cx="1438835" cy="171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5" name="Picture 54">
              <a:extLst>
                <a:ext uri="{FF2B5EF4-FFF2-40B4-BE49-F238E27FC236}">
                  <a16:creationId xmlns:a16="http://schemas.microsoft.com/office/drawing/2014/main" id="{17AED157-70D0-7344-AFA9-87BFF7F459AA}"/>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4631223"/>
              <a:ext cx="2893651" cy="222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6" name="Picture 55">
              <a:extLst>
                <a:ext uri="{FF2B5EF4-FFF2-40B4-BE49-F238E27FC236}">
                  <a16:creationId xmlns:a16="http://schemas.microsoft.com/office/drawing/2014/main" id="{C1B204C8-A4AE-F444-8A30-12B508BC1145}"/>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369298" y="4631224"/>
              <a:ext cx="1605092" cy="185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7" name="Picture 56">
              <a:extLst>
                <a:ext uri="{FF2B5EF4-FFF2-40B4-BE49-F238E27FC236}">
                  <a16:creationId xmlns:a16="http://schemas.microsoft.com/office/drawing/2014/main" id="{D6DBA5DB-75C4-594C-B123-10744CB39C19}"/>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846098" y="4226046"/>
              <a:ext cx="2452429" cy="245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8" name="Picture 57">
              <a:extLst>
                <a:ext uri="{FF2B5EF4-FFF2-40B4-BE49-F238E27FC236}">
                  <a16:creationId xmlns:a16="http://schemas.microsoft.com/office/drawing/2014/main" id="{BF202734-F887-2348-AE08-92D877F5B591}"/>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850809" y="2265406"/>
              <a:ext cx="2486559" cy="124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9" name="Picture 58">
              <a:extLst>
                <a:ext uri="{FF2B5EF4-FFF2-40B4-BE49-F238E27FC236}">
                  <a16:creationId xmlns:a16="http://schemas.microsoft.com/office/drawing/2014/main" id="{1112B9CA-5A7D-9E41-B683-0BBA4133D79F}"/>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665843" y="71863"/>
              <a:ext cx="2659306" cy="189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0" name="Picture 59">
              <a:extLst>
                <a:ext uri="{FF2B5EF4-FFF2-40B4-BE49-F238E27FC236}">
                  <a16:creationId xmlns:a16="http://schemas.microsoft.com/office/drawing/2014/main" id="{CB6F446A-F540-D24A-8AB6-A402B6DA48E2}"/>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312761" y="159920"/>
              <a:ext cx="1732508" cy="187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1" name="Picture 60">
              <a:extLst>
                <a:ext uri="{FF2B5EF4-FFF2-40B4-BE49-F238E27FC236}">
                  <a16:creationId xmlns:a16="http://schemas.microsoft.com/office/drawing/2014/main" id="{F83549E9-3CB6-184F-A69C-299E68E8F925}"/>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20180" y="2195719"/>
              <a:ext cx="1721224" cy="172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2" name="Picture 61">
              <a:extLst>
                <a:ext uri="{FF2B5EF4-FFF2-40B4-BE49-F238E27FC236}">
                  <a16:creationId xmlns:a16="http://schemas.microsoft.com/office/drawing/2014/main" id="{31E5093B-D6D4-7048-A2B5-24E726AADB4B}"/>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308078" y="1867341"/>
              <a:ext cx="2267969" cy="25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3" name="Picture 62">
              <a:extLst>
                <a:ext uri="{FF2B5EF4-FFF2-40B4-BE49-F238E27FC236}">
                  <a16:creationId xmlns:a16="http://schemas.microsoft.com/office/drawing/2014/main" id="{D3FE75F3-635A-F94D-8FBA-EA8C94B8D920}"/>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266568" y="1807354"/>
              <a:ext cx="1891335" cy="226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4" name="Picture 63">
              <a:extLst>
                <a:ext uri="{FF2B5EF4-FFF2-40B4-BE49-F238E27FC236}">
                  <a16:creationId xmlns:a16="http://schemas.microsoft.com/office/drawing/2014/main" id="{9E652A54-9050-924E-B2E1-69BF3FB1A340}"/>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457655" y="1766"/>
              <a:ext cx="2519082" cy="16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5" name="Picture 64">
              <a:extLst>
                <a:ext uri="{FF2B5EF4-FFF2-40B4-BE49-F238E27FC236}">
                  <a16:creationId xmlns:a16="http://schemas.microsoft.com/office/drawing/2014/main" id="{9ABADDB0-F887-EE48-9F01-DBCF86F01E13}"/>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800829" y="4178024"/>
              <a:ext cx="1244440" cy="261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6" name="Picture 65">
              <a:extLst>
                <a:ext uri="{FF2B5EF4-FFF2-40B4-BE49-F238E27FC236}">
                  <a16:creationId xmlns:a16="http://schemas.microsoft.com/office/drawing/2014/main" id="{5B425BD1-BBB1-F34A-AAD8-1022D172F9D5}"/>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9170999" y="4178024"/>
              <a:ext cx="2616564" cy="257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85" name="Text Box 698">
            <a:extLst>
              <a:ext uri="{FF2B5EF4-FFF2-40B4-BE49-F238E27FC236}">
                <a16:creationId xmlns:a16="http://schemas.microsoft.com/office/drawing/2014/main" id="{C3519258-DD62-1D41-A07D-4EEB355CD051}"/>
              </a:ext>
            </a:extLst>
          </p:cNvPr>
          <p:cNvSpPr txBox="1">
            <a:spLocks noChangeArrowheads="1"/>
          </p:cNvSpPr>
          <p:nvPr/>
        </p:nvSpPr>
        <p:spPr bwMode="auto">
          <a:xfrm>
            <a:off x="26617613" y="16432213"/>
            <a:ext cx="58928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spAutoFit/>
          </a:bodyPr>
          <a:lstStyle>
            <a:lvl1pPr defTabSz="915988">
              <a:defRPr sz="2400">
                <a:solidFill>
                  <a:schemeClr val="tx1"/>
                </a:solidFill>
                <a:latin typeface="Arial" panose="020B0604020202020204" pitchFamily="34" charset="0"/>
                <a:ea typeface="ＭＳ Ｐゴシック" panose="020B0600070205080204" pitchFamily="34" charset="-128"/>
              </a:defRPr>
            </a:lvl1pPr>
            <a:lvl2pPr marL="37931725" indent="-37474525" defTabSz="915988">
              <a:defRPr sz="2400">
                <a:solidFill>
                  <a:schemeClr val="tx1"/>
                </a:solidFill>
                <a:latin typeface="Arial" panose="020B0604020202020204" pitchFamily="34" charset="0"/>
                <a:ea typeface="ＭＳ Ｐゴシック" panose="020B0600070205080204" pitchFamily="34" charset="-128"/>
              </a:defRPr>
            </a:lvl2pPr>
            <a:lvl3pPr marL="1143000" indent="-228600" defTabSz="915988">
              <a:defRPr sz="2400">
                <a:solidFill>
                  <a:schemeClr val="tx1"/>
                </a:solidFill>
                <a:latin typeface="Arial" panose="020B0604020202020204" pitchFamily="34" charset="0"/>
                <a:ea typeface="ＭＳ Ｐゴシック" panose="020B0600070205080204" pitchFamily="34" charset="-128"/>
              </a:defRPr>
            </a:lvl3pPr>
            <a:lvl4pPr marL="1600200" indent="-228600" defTabSz="915988">
              <a:defRPr sz="2400">
                <a:solidFill>
                  <a:schemeClr val="tx1"/>
                </a:solidFill>
                <a:latin typeface="Arial" panose="020B0604020202020204" pitchFamily="34" charset="0"/>
                <a:ea typeface="ＭＳ Ｐゴシック" panose="020B0600070205080204" pitchFamily="34" charset="-128"/>
              </a:defRPr>
            </a:lvl4pPr>
            <a:lvl5pPr marL="2057400" indent="-228600" defTabSz="915988">
              <a:defRPr sz="2400">
                <a:solidFill>
                  <a:schemeClr val="tx1"/>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50000"/>
              </a:spcBef>
            </a:pPr>
            <a:r>
              <a:rPr lang="en-US" altLang="en-US" sz="3000">
                <a:solidFill>
                  <a:srgbClr val="FF0000"/>
                </a:solidFill>
              </a:rPr>
              <a:t>Figure 2: </a:t>
            </a:r>
            <a:r>
              <a:rPr lang="en-US" altLang="en-US" sz="3000"/>
              <a:t>Representative</a:t>
            </a:r>
            <a:r>
              <a:rPr lang="en-US" altLang="en-US" sz="3000">
                <a:solidFill>
                  <a:srgbClr val="FF0000"/>
                </a:solidFill>
              </a:rPr>
              <a:t> </a:t>
            </a:r>
            <a:r>
              <a:rPr lang="en-US" altLang="en-US" sz="3000"/>
              <a:t>images used for the testing phase. Note: not all images are included here, and these include new, old and similar images. Also, images in the testing phase were presented one at at time in a predetermined randomized order.</a:t>
            </a:r>
          </a:p>
        </p:txBody>
      </p:sp>
      <p:graphicFrame>
        <p:nvGraphicFramePr>
          <p:cNvPr id="67" name="Chart 66">
            <a:extLst>
              <a:ext uri="{FF2B5EF4-FFF2-40B4-BE49-F238E27FC236}">
                <a16:creationId xmlns:a16="http://schemas.microsoft.com/office/drawing/2014/main" id="{7718819F-CDDA-6B45-9AF0-E82D4EAF1D60}"/>
              </a:ext>
            </a:extLst>
          </p:cNvPr>
          <p:cNvGraphicFramePr>
            <a:graphicFrameLocks/>
          </p:cNvGraphicFramePr>
          <p:nvPr/>
        </p:nvGraphicFramePr>
        <p:xfrm>
          <a:off x="17598347" y="24932593"/>
          <a:ext cx="6912889" cy="4596575"/>
        </p:xfrm>
        <a:graphic>
          <a:graphicData uri="http://schemas.openxmlformats.org/drawingml/2006/chart">
            <c:chart xmlns:c="http://schemas.openxmlformats.org/drawingml/2006/chart" xmlns:r="http://schemas.openxmlformats.org/officeDocument/2006/relationships" r:id="rId40"/>
          </a:graphicData>
        </a:graphic>
      </p:graphicFrame>
      <p:graphicFrame>
        <p:nvGraphicFramePr>
          <p:cNvPr id="68" name="Chart 67">
            <a:extLst>
              <a:ext uri="{FF2B5EF4-FFF2-40B4-BE49-F238E27FC236}">
                <a16:creationId xmlns:a16="http://schemas.microsoft.com/office/drawing/2014/main" id="{2CE33D18-F466-4C4D-AD80-20A1636E3EFD}"/>
              </a:ext>
            </a:extLst>
          </p:cNvPr>
          <p:cNvGraphicFramePr>
            <a:graphicFrameLocks/>
          </p:cNvGraphicFramePr>
          <p:nvPr/>
        </p:nvGraphicFramePr>
        <p:xfrm>
          <a:off x="25456118" y="24901749"/>
          <a:ext cx="6294680" cy="4658264"/>
        </p:xfrm>
        <a:graphic>
          <a:graphicData uri="http://schemas.openxmlformats.org/drawingml/2006/chart">
            <c:chart xmlns:c="http://schemas.openxmlformats.org/drawingml/2006/chart" xmlns:r="http://schemas.openxmlformats.org/officeDocument/2006/relationships" r:id="rId41"/>
          </a:graphicData>
        </a:graphic>
      </p:graphicFrame>
      <p:sp>
        <p:nvSpPr>
          <p:cNvPr id="15388" name="TextBox 1">
            <a:extLst>
              <a:ext uri="{FF2B5EF4-FFF2-40B4-BE49-F238E27FC236}">
                <a16:creationId xmlns:a16="http://schemas.microsoft.com/office/drawing/2014/main" id="{8D7E1BC8-8360-3D4A-8906-695207D7B2EE}"/>
              </a:ext>
            </a:extLst>
          </p:cNvPr>
          <p:cNvSpPr txBox="1">
            <a:spLocks noChangeArrowheads="1"/>
          </p:cNvSpPr>
          <p:nvPr/>
        </p:nvSpPr>
        <p:spPr bwMode="auto">
          <a:xfrm>
            <a:off x="34734500" y="7461617"/>
            <a:ext cx="138303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5000" b="1" dirty="0"/>
              <a:t>Which </a:t>
            </a:r>
            <a:r>
              <a:rPr lang="en-US" altLang="en-US" sz="5000" b="1" i="1" dirty="0"/>
              <a:t>type of image </a:t>
            </a:r>
            <a:r>
              <a:rPr lang="en-US" altLang="en-US" sz="5000" b="1" dirty="0"/>
              <a:t>accounts for the change in performance  after exercise?</a:t>
            </a:r>
            <a:endParaRPr lang="en-US" altLang="en-US" dirty="0"/>
          </a:p>
        </p:txBody>
      </p:sp>
      <p:sp>
        <p:nvSpPr>
          <p:cNvPr id="15390" name="Rectangle 708">
            <a:extLst>
              <a:ext uri="{FF2B5EF4-FFF2-40B4-BE49-F238E27FC236}">
                <a16:creationId xmlns:a16="http://schemas.microsoft.com/office/drawing/2014/main" id="{A7F24565-765D-4C48-B9E8-9F0893D11773}"/>
              </a:ext>
            </a:extLst>
          </p:cNvPr>
          <p:cNvSpPr>
            <a:spLocks noChangeArrowheads="1"/>
          </p:cNvSpPr>
          <p:nvPr/>
        </p:nvSpPr>
        <p:spPr bwMode="auto">
          <a:xfrm>
            <a:off x="33226375" y="34782125"/>
            <a:ext cx="16973550" cy="214471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91" name="TextBox 74">
            <a:extLst>
              <a:ext uri="{FF2B5EF4-FFF2-40B4-BE49-F238E27FC236}">
                <a16:creationId xmlns:a16="http://schemas.microsoft.com/office/drawing/2014/main" id="{EC43484D-2CFE-DF42-B45C-539758A168EB}"/>
              </a:ext>
            </a:extLst>
          </p:cNvPr>
          <p:cNvSpPr txBox="1">
            <a:spLocks noChangeArrowheads="1"/>
          </p:cNvSpPr>
          <p:nvPr/>
        </p:nvSpPr>
        <p:spPr bwMode="auto">
          <a:xfrm>
            <a:off x="17551637" y="29561358"/>
            <a:ext cx="73647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solidFill>
                  <a:srgbClr val="FF0000"/>
                </a:solidFill>
              </a:rPr>
              <a:t>Figure 3</a:t>
            </a:r>
            <a:r>
              <a:rPr lang="en-US" altLang="en-US" dirty="0"/>
              <a:t>: The % correct in object recognition after a brief period of exercise (right) or video game playing in children. This includes all types of images. Standard error bars show variance. </a:t>
            </a:r>
          </a:p>
        </p:txBody>
      </p:sp>
      <p:graphicFrame>
        <p:nvGraphicFramePr>
          <p:cNvPr id="77" name="Chart 76">
            <a:extLst>
              <a:ext uri="{FF2B5EF4-FFF2-40B4-BE49-F238E27FC236}">
                <a16:creationId xmlns:a16="http://schemas.microsoft.com/office/drawing/2014/main" id="{05C9D50C-C2A4-5042-9D05-127CDBD5BA24}"/>
              </a:ext>
            </a:extLst>
          </p:cNvPr>
          <p:cNvGraphicFramePr>
            <a:graphicFrameLocks/>
          </p:cNvGraphicFramePr>
          <p:nvPr>
            <p:extLst>
              <p:ext uri="{D42A27DB-BD31-4B8C-83A1-F6EECF244321}">
                <p14:modId xmlns:p14="http://schemas.microsoft.com/office/powerpoint/2010/main" val="1803442573"/>
              </p:ext>
            </p:extLst>
          </p:nvPr>
        </p:nvGraphicFramePr>
        <p:xfrm>
          <a:off x="22490465" y="31343984"/>
          <a:ext cx="7080798" cy="5369533"/>
        </p:xfrm>
        <a:graphic>
          <a:graphicData uri="http://schemas.openxmlformats.org/drawingml/2006/chart">
            <c:chart xmlns:c="http://schemas.openxmlformats.org/drawingml/2006/chart" xmlns:r="http://schemas.openxmlformats.org/officeDocument/2006/relationships" r:id="rId42"/>
          </a:graphicData>
        </a:graphic>
      </p:graphicFrame>
      <p:sp>
        <p:nvSpPr>
          <p:cNvPr id="15393" name="TextBox 77">
            <a:extLst>
              <a:ext uri="{FF2B5EF4-FFF2-40B4-BE49-F238E27FC236}">
                <a16:creationId xmlns:a16="http://schemas.microsoft.com/office/drawing/2014/main" id="{6AAE6EFB-C2A7-8C4E-980E-9CF5A84E942F}"/>
              </a:ext>
            </a:extLst>
          </p:cNvPr>
          <p:cNvSpPr txBox="1">
            <a:spLocks noChangeArrowheads="1"/>
          </p:cNvSpPr>
          <p:nvPr/>
        </p:nvSpPr>
        <p:spPr bwMode="auto">
          <a:xfrm>
            <a:off x="25358725" y="29529088"/>
            <a:ext cx="66452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solidFill>
                  <a:srgbClr val="FF0000"/>
                </a:solidFill>
              </a:rPr>
              <a:t>Figure 4</a:t>
            </a:r>
            <a:r>
              <a:rPr lang="en-US" altLang="en-US" dirty="0"/>
              <a:t>: The % correct in object recognition after a brief period of exercise (right) or video game playing in adults. This includes all types of images. Standard error bars show variance.</a:t>
            </a:r>
          </a:p>
        </p:txBody>
      </p:sp>
      <p:sp>
        <p:nvSpPr>
          <p:cNvPr id="15394" name="TextBox 4">
            <a:extLst>
              <a:ext uri="{FF2B5EF4-FFF2-40B4-BE49-F238E27FC236}">
                <a16:creationId xmlns:a16="http://schemas.microsoft.com/office/drawing/2014/main" id="{98E6FC58-C2B4-D247-B3EB-D707A6F065F0}"/>
              </a:ext>
            </a:extLst>
          </p:cNvPr>
          <p:cNvSpPr txBox="1">
            <a:spLocks noChangeArrowheads="1"/>
          </p:cNvSpPr>
          <p:nvPr/>
        </p:nvSpPr>
        <p:spPr bwMode="auto">
          <a:xfrm rot="16200000">
            <a:off x="20588600" y="33793337"/>
            <a:ext cx="4556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dirty="0"/>
              <a:t>CHANGE</a:t>
            </a:r>
            <a:r>
              <a:rPr lang="en-US" altLang="en-US" dirty="0"/>
              <a:t> IN AVG % CORRECT</a:t>
            </a:r>
          </a:p>
        </p:txBody>
      </p:sp>
      <p:sp>
        <p:nvSpPr>
          <p:cNvPr id="15395" name="TextBox 5">
            <a:extLst>
              <a:ext uri="{FF2B5EF4-FFF2-40B4-BE49-F238E27FC236}">
                <a16:creationId xmlns:a16="http://schemas.microsoft.com/office/drawing/2014/main" id="{4620FDAD-0C17-2147-9A98-B24D43DC3F85}"/>
              </a:ext>
            </a:extLst>
          </p:cNvPr>
          <p:cNvSpPr txBox="1">
            <a:spLocks noChangeArrowheads="1"/>
          </p:cNvSpPr>
          <p:nvPr/>
        </p:nvSpPr>
        <p:spPr bwMode="auto">
          <a:xfrm>
            <a:off x="26404007" y="35383051"/>
            <a:ext cx="1997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dirty="0"/>
              <a:t>ADULTS</a:t>
            </a:r>
          </a:p>
        </p:txBody>
      </p:sp>
      <p:sp>
        <p:nvSpPr>
          <p:cNvPr id="15396" name="TextBox 78">
            <a:extLst>
              <a:ext uri="{FF2B5EF4-FFF2-40B4-BE49-F238E27FC236}">
                <a16:creationId xmlns:a16="http://schemas.microsoft.com/office/drawing/2014/main" id="{DD33768F-4F55-E448-A507-E7AABB9F2DA6}"/>
              </a:ext>
            </a:extLst>
          </p:cNvPr>
          <p:cNvSpPr txBox="1">
            <a:spLocks noChangeArrowheads="1"/>
          </p:cNvSpPr>
          <p:nvPr/>
        </p:nvSpPr>
        <p:spPr bwMode="auto">
          <a:xfrm>
            <a:off x="24606931" y="33192469"/>
            <a:ext cx="1997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dirty="0"/>
              <a:t>CHILDREN</a:t>
            </a:r>
          </a:p>
        </p:txBody>
      </p:sp>
      <p:graphicFrame>
        <p:nvGraphicFramePr>
          <p:cNvPr id="80" name="Chart 79">
            <a:extLst>
              <a:ext uri="{FF2B5EF4-FFF2-40B4-BE49-F238E27FC236}">
                <a16:creationId xmlns:a16="http://schemas.microsoft.com/office/drawing/2014/main" id="{D739B897-C340-414B-AB71-3ACF17842B4F}"/>
              </a:ext>
            </a:extLst>
          </p:cNvPr>
          <p:cNvGraphicFramePr>
            <a:graphicFrameLocks/>
          </p:cNvGraphicFramePr>
          <p:nvPr>
            <p:extLst>
              <p:ext uri="{D42A27DB-BD31-4B8C-83A1-F6EECF244321}">
                <p14:modId xmlns:p14="http://schemas.microsoft.com/office/powerpoint/2010/main" val="1131974842"/>
              </p:ext>
            </p:extLst>
          </p:nvPr>
        </p:nvGraphicFramePr>
        <p:xfrm>
          <a:off x="40335531" y="9360737"/>
          <a:ext cx="9315346" cy="6604294"/>
        </p:xfrm>
        <a:graphic>
          <a:graphicData uri="http://schemas.openxmlformats.org/drawingml/2006/chart">
            <c:chart xmlns:c="http://schemas.openxmlformats.org/drawingml/2006/chart" xmlns:r="http://schemas.openxmlformats.org/officeDocument/2006/relationships" r:id="rId43"/>
          </a:graphicData>
        </a:graphic>
      </p:graphicFrame>
      <p:graphicFrame>
        <p:nvGraphicFramePr>
          <p:cNvPr id="81" name="Chart 80">
            <a:extLst>
              <a:ext uri="{FF2B5EF4-FFF2-40B4-BE49-F238E27FC236}">
                <a16:creationId xmlns:a16="http://schemas.microsoft.com/office/drawing/2014/main" id="{04F03815-79C0-3640-8968-7855C32822E3}"/>
              </a:ext>
            </a:extLst>
          </p:cNvPr>
          <p:cNvGraphicFramePr>
            <a:graphicFrameLocks/>
          </p:cNvGraphicFramePr>
          <p:nvPr/>
        </p:nvGraphicFramePr>
        <p:xfrm>
          <a:off x="33597674" y="16304690"/>
          <a:ext cx="9315346" cy="6604294"/>
        </p:xfrm>
        <a:graphic>
          <a:graphicData uri="http://schemas.openxmlformats.org/drawingml/2006/chart">
            <c:chart xmlns:c="http://schemas.openxmlformats.org/drawingml/2006/chart" xmlns:r="http://schemas.openxmlformats.org/officeDocument/2006/relationships" r:id="rId44"/>
          </a:graphicData>
        </a:graphic>
      </p:graphicFrame>
      <p:sp>
        <p:nvSpPr>
          <p:cNvPr id="15399" name="TextBox 6">
            <a:extLst>
              <a:ext uri="{FF2B5EF4-FFF2-40B4-BE49-F238E27FC236}">
                <a16:creationId xmlns:a16="http://schemas.microsoft.com/office/drawing/2014/main" id="{1868EA9C-3D8E-5241-BEB2-77E206DF7350}"/>
              </a:ext>
            </a:extLst>
          </p:cNvPr>
          <p:cNvSpPr txBox="1">
            <a:spLocks noChangeArrowheads="1"/>
          </p:cNvSpPr>
          <p:nvPr/>
        </p:nvSpPr>
        <p:spPr bwMode="auto">
          <a:xfrm>
            <a:off x="47082979" y="20360594"/>
            <a:ext cx="30074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dirty="0"/>
              <a:t>Children</a:t>
            </a:r>
          </a:p>
        </p:txBody>
      </p:sp>
      <p:sp>
        <p:nvSpPr>
          <p:cNvPr id="15400" name="TextBox 83">
            <a:extLst>
              <a:ext uri="{FF2B5EF4-FFF2-40B4-BE49-F238E27FC236}">
                <a16:creationId xmlns:a16="http://schemas.microsoft.com/office/drawing/2014/main" id="{F00FA4F1-C72A-0347-AE73-2676630E16B0}"/>
              </a:ext>
            </a:extLst>
          </p:cNvPr>
          <p:cNvSpPr txBox="1">
            <a:spLocks noChangeArrowheads="1"/>
          </p:cNvSpPr>
          <p:nvPr/>
        </p:nvSpPr>
        <p:spPr bwMode="auto">
          <a:xfrm>
            <a:off x="44646850" y="21953538"/>
            <a:ext cx="4398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t>Adults</a:t>
            </a:r>
          </a:p>
        </p:txBody>
      </p:sp>
      <p:sp>
        <p:nvSpPr>
          <p:cNvPr id="15401" name="Oval 7">
            <a:extLst>
              <a:ext uri="{FF2B5EF4-FFF2-40B4-BE49-F238E27FC236}">
                <a16:creationId xmlns:a16="http://schemas.microsoft.com/office/drawing/2014/main" id="{5578CA5C-7306-A54F-A232-24A962B41B6A}"/>
              </a:ext>
            </a:extLst>
          </p:cNvPr>
          <p:cNvSpPr>
            <a:spLocks noChangeArrowheads="1"/>
          </p:cNvSpPr>
          <p:nvPr/>
        </p:nvSpPr>
        <p:spPr bwMode="auto">
          <a:xfrm>
            <a:off x="44152454" y="11472181"/>
            <a:ext cx="2508250" cy="479742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402" name="Oval 85">
            <a:extLst>
              <a:ext uri="{FF2B5EF4-FFF2-40B4-BE49-F238E27FC236}">
                <a16:creationId xmlns:a16="http://schemas.microsoft.com/office/drawing/2014/main" id="{107E96A3-C1B6-4F4F-9D4F-7D6D482D125A}"/>
              </a:ext>
            </a:extLst>
          </p:cNvPr>
          <p:cNvSpPr>
            <a:spLocks noChangeArrowheads="1"/>
          </p:cNvSpPr>
          <p:nvPr/>
        </p:nvSpPr>
        <p:spPr bwMode="auto">
          <a:xfrm>
            <a:off x="46814692" y="11472181"/>
            <a:ext cx="2509837" cy="479742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cxnSp>
        <p:nvCxnSpPr>
          <p:cNvPr id="10" name="Straight Arrow Connector 9">
            <a:extLst>
              <a:ext uri="{FF2B5EF4-FFF2-40B4-BE49-F238E27FC236}">
                <a16:creationId xmlns:a16="http://schemas.microsoft.com/office/drawing/2014/main" id="{A68FBCEB-E5B8-4F4C-908D-9DA621B317D5}"/>
              </a:ext>
            </a:extLst>
          </p:cNvPr>
          <p:cNvCxnSpPr>
            <a:cxnSpLocks/>
          </p:cNvCxnSpPr>
          <p:nvPr/>
        </p:nvCxnSpPr>
        <p:spPr bwMode="auto">
          <a:xfrm flipH="1" flipV="1">
            <a:off x="45335142" y="16344219"/>
            <a:ext cx="3132137" cy="3811587"/>
          </a:xfrm>
          <a:prstGeom prst="straightConnector1">
            <a:avLst/>
          </a:prstGeom>
          <a:solidFill>
            <a:schemeClr val="accent1"/>
          </a:solidFill>
          <a:ln w="57150" cap="flat" cmpd="sng" algn="ctr">
            <a:solidFill>
              <a:schemeClr val="accent2">
                <a:lumMod val="60000"/>
                <a:lumOff val="40000"/>
              </a:schemeClr>
            </a:solidFill>
            <a:prstDash val="solid"/>
            <a:round/>
            <a:headEnd type="none" w="med" len="med"/>
            <a:tailEnd type="triangle"/>
          </a:ln>
          <a:effectLst/>
        </p:spPr>
      </p:cxnSp>
      <p:cxnSp>
        <p:nvCxnSpPr>
          <p:cNvPr id="89" name="Straight Arrow Connector 88">
            <a:extLst>
              <a:ext uri="{FF2B5EF4-FFF2-40B4-BE49-F238E27FC236}">
                <a16:creationId xmlns:a16="http://schemas.microsoft.com/office/drawing/2014/main" id="{83637550-DBC6-BB46-9E5D-04871E4AC386}"/>
              </a:ext>
            </a:extLst>
          </p:cNvPr>
          <p:cNvCxnSpPr>
            <a:cxnSpLocks/>
            <a:endCxn id="15402" idx="4"/>
          </p:cNvCxnSpPr>
          <p:nvPr/>
        </p:nvCxnSpPr>
        <p:spPr bwMode="auto">
          <a:xfrm flipH="1" flipV="1">
            <a:off x="48070404" y="16269606"/>
            <a:ext cx="400050" cy="4051300"/>
          </a:xfrm>
          <a:prstGeom prst="straightConnector1">
            <a:avLst/>
          </a:prstGeom>
          <a:solidFill>
            <a:schemeClr val="accent1"/>
          </a:solidFill>
          <a:ln w="57150" cap="flat" cmpd="sng" algn="ctr">
            <a:solidFill>
              <a:schemeClr val="accent2">
                <a:lumMod val="60000"/>
                <a:lumOff val="40000"/>
              </a:schemeClr>
            </a:solidFill>
            <a:prstDash val="solid"/>
            <a:round/>
            <a:headEnd type="none" w="med" len="med"/>
            <a:tailEnd type="triangle"/>
          </a:ln>
          <a:effectLst/>
        </p:spPr>
      </p:cxnSp>
      <p:cxnSp>
        <p:nvCxnSpPr>
          <p:cNvPr id="93" name="Straight Arrow Connector 92">
            <a:extLst>
              <a:ext uri="{FF2B5EF4-FFF2-40B4-BE49-F238E27FC236}">
                <a16:creationId xmlns:a16="http://schemas.microsoft.com/office/drawing/2014/main" id="{9CB4E631-46D2-F341-A92F-C4830BCF912E}"/>
              </a:ext>
            </a:extLst>
          </p:cNvPr>
          <p:cNvCxnSpPr>
            <a:cxnSpLocks/>
          </p:cNvCxnSpPr>
          <p:nvPr/>
        </p:nvCxnSpPr>
        <p:spPr bwMode="auto">
          <a:xfrm flipH="1" flipV="1">
            <a:off x="42483088" y="21277263"/>
            <a:ext cx="2163762" cy="955675"/>
          </a:xfrm>
          <a:prstGeom prst="straightConnector1">
            <a:avLst/>
          </a:prstGeom>
          <a:solidFill>
            <a:schemeClr val="accent1"/>
          </a:solidFill>
          <a:ln w="57150" cap="flat" cmpd="sng" algn="ctr">
            <a:solidFill>
              <a:schemeClr val="accent2">
                <a:lumMod val="60000"/>
                <a:lumOff val="40000"/>
              </a:schemeClr>
            </a:solidFill>
            <a:prstDash val="solid"/>
            <a:round/>
            <a:headEnd type="none" w="med" len="med"/>
            <a:tailEnd type="triangle"/>
          </a:ln>
          <a:effectLst/>
        </p:spPr>
      </p:cxnSp>
      <p:sp>
        <p:nvSpPr>
          <p:cNvPr id="15406" name="Oval 93">
            <a:extLst>
              <a:ext uri="{FF2B5EF4-FFF2-40B4-BE49-F238E27FC236}">
                <a16:creationId xmlns:a16="http://schemas.microsoft.com/office/drawing/2014/main" id="{BC0960F8-DDCA-F142-964B-96D705DADEB8}"/>
              </a:ext>
            </a:extLst>
          </p:cNvPr>
          <p:cNvSpPr>
            <a:spLocks noChangeArrowheads="1"/>
          </p:cNvSpPr>
          <p:nvPr/>
        </p:nvSpPr>
        <p:spPr bwMode="auto">
          <a:xfrm>
            <a:off x="39973250" y="18489613"/>
            <a:ext cx="2509838" cy="44196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407" name="TextBox 101">
            <a:extLst>
              <a:ext uri="{FF2B5EF4-FFF2-40B4-BE49-F238E27FC236}">
                <a16:creationId xmlns:a16="http://schemas.microsoft.com/office/drawing/2014/main" id="{97E14793-2372-6745-8C54-7C671F13550A}"/>
              </a:ext>
            </a:extLst>
          </p:cNvPr>
          <p:cNvSpPr txBox="1">
            <a:spLocks noChangeArrowheads="1"/>
          </p:cNvSpPr>
          <p:nvPr/>
        </p:nvSpPr>
        <p:spPr bwMode="auto">
          <a:xfrm rot="-5400000">
            <a:off x="32297688" y="19484975"/>
            <a:ext cx="2501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 CORRECT</a:t>
            </a:r>
          </a:p>
        </p:txBody>
      </p:sp>
      <p:sp>
        <p:nvSpPr>
          <p:cNvPr id="15408" name="TextBox 102">
            <a:extLst>
              <a:ext uri="{FF2B5EF4-FFF2-40B4-BE49-F238E27FC236}">
                <a16:creationId xmlns:a16="http://schemas.microsoft.com/office/drawing/2014/main" id="{7DB05B03-60DD-F648-8715-26C1F91FDB77}"/>
              </a:ext>
            </a:extLst>
          </p:cNvPr>
          <p:cNvSpPr txBox="1">
            <a:spLocks noChangeArrowheads="1"/>
          </p:cNvSpPr>
          <p:nvPr/>
        </p:nvSpPr>
        <p:spPr bwMode="auto">
          <a:xfrm rot="16200000">
            <a:off x="39084581" y="12391445"/>
            <a:ext cx="2501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 CORRECT</a:t>
            </a:r>
          </a:p>
        </p:txBody>
      </p:sp>
      <p:sp>
        <p:nvSpPr>
          <p:cNvPr id="15409" name="TextBox 2">
            <a:extLst>
              <a:ext uri="{FF2B5EF4-FFF2-40B4-BE49-F238E27FC236}">
                <a16:creationId xmlns:a16="http://schemas.microsoft.com/office/drawing/2014/main" id="{12A2B77E-0817-4849-B3D8-89DEF3989D85}"/>
              </a:ext>
            </a:extLst>
          </p:cNvPr>
          <p:cNvSpPr txBox="1">
            <a:spLocks noChangeArrowheads="1"/>
          </p:cNvSpPr>
          <p:nvPr/>
        </p:nvSpPr>
        <p:spPr bwMode="auto">
          <a:xfrm>
            <a:off x="16976138" y="33423450"/>
            <a:ext cx="54260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solidFill>
                  <a:srgbClr val="FF0000"/>
                </a:solidFill>
              </a:rPr>
              <a:t>Figure 5</a:t>
            </a:r>
            <a:r>
              <a:rPr lang="en-US" altLang="en-US" dirty="0"/>
              <a:t>: In comparison, children who exercised briefly showed a</a:t>
            </a:r>
            <a:r>
              <a:rPr lang="en-US" altLang="en-US" b="1" dirty="0"/>
              <a:t> greater exercise-based improvement </a:t>
            </a:r>
            <a:r>
              <a:rPr lang="en-US" altLang="en-US" dirty="0"/>
              <a:t>in object recognition than adults.</a:t>
            </a:r>
          </a:p>
        </p:txBody>
      </p:sp>
      <p:cxnSp>
        <p:nvCxnSpPr>
          <p:cNvPr id="4" name="Straight Connector 3">
            <a:extLst>
              <a:ext uri="{FF2B5EF4-FFF2-40B4-BE49-F238E27FC236}">
                <a16:creationId xmlns:a16="http://schemas.microsoft.com/office/drawing/2014/main" id="{E06245E9-ECA2-9A4C-91B7-E8B79192910A}"/>
              </a:ext>
            </a:extLst>
          </p:cNvPr>
          <p:cNvCxnSpPr>
            <a:cxnSpLocks/>
          </p:cNvCxnSpPr>
          <p:nvPr/>
        </p:nvCxnSpPr>
        <p:spPr bwMode="auto">
          <a:xfrm>
            <a:off x="20392954" y="26985433"/>
            <a:ext cx="0" cy="93566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98857D2E-0DB0-A942-A1C9-617A5CB06F75}"/>
              </a:ext>
            </a:extLst>
          </p:cNvPr>
          <p:cNvCxnSpPr>
            <a:cxnSpLocks/>
          </p:cNvCxnSpPr>
          <p:nvPr/>
        </p:nvCxnSpPr>
        <p:spPr bwMode="auto">
          <a:xfrm>
            <a:off x="23036306" y="26028502"/>
            <a:ext cx="0" cy="70529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E6A2C5E1-3DF8-634E-9370-FC79EF87CB88}"/>
              </a:ext>
            </a:extLst>
          </p:cNvPr>
          <p:cNvCxnSpPr>
            <a:cxnSpLocks/>
          </p:cNvCxnSpPr>
          <p:nvPr/>
        </p:nvCxnSpPr>
        <p:spPr bwMode="auto">
          <a:xfrm>
            <a:off x="28104608" y="26546851"/>
            <a:ext cx="0" cy="70529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2226B814-DC19-E549-AAE6-EEFFC9499BE6}"/>
              </a:ext>
            </a:extLst>
          </p:cNvPr>
          <p:cNvCxnSpPr>
            <a:cxnSpLocks/>
          </p:cNvCxnSpPr>
          <p:nvPr/>
        </p:nvCxnSpPr>
        <p:spPr bwMode="auto">
          <a:xfrm>
            <a:off x="30458456" y="26410403"/>
            <a:ext cx="0" cy="38486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2" name="TextBox 188">
            <a:extLst>
              <a:ext uri="{FF2B5EF4-FFF2-40B4-BE49-F238E27FC236}">
                <a16:creationId xmlns:a16="http://schemas.microsoft.com/office/drawing/2014/main" id="{CDE58AFC-0CC0-9F43-8876-936843DDC48E}"/>
              </a:ext>
            </a:extLst>
          </p:cNvPr>
          <p:cNvSpPr txBox="1">
            <a:spLocks noChangeArrowheads="1"/>
          </p:cNvSpPr>
          <p:nvPr/>
        </p:nvSpPr>
        <p:spPr bwMode="auto">
          <a:xfrm>
            <a:off x="33107314" y="34847439"/>
            <a:ext cx="170624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800" dirty="0"/>
              <a:t>Special thanks to Dr. Emma </a:t>
            </a:r>
            <a:r>
              <a:rPr lang="en-US" altLang="en-US" sz="3800" dirty="0" err="1"/>
              <a:t>Sarro</a:t>
            </a:r>
            <a:r>
              <a:rPr lang="en-US" altLang="en-US" sz="3800" dirty="0"/>
              <a:t> &amp; the Science Department of Dominican College including Siobhan O’Sullivan and Veronica Glynn for all of their help. Thank you to my participants &amp; parents for dedicating time to my research. </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dhs-miko:Applications:Microsoft Office X:Templates:Presentations:Designs:Blank Presentation</Template>
  <TotalTime>26354</TotalTime>
  <Words>1195</Words>
  <Application>Microsoft Macintosh PowerPoint</Application>
  <PresentationFormat>Custom</PresentationFormat>
  <Paragraphs>77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vt:lpstr>
      <vt:lpstr>Blank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4003</dc:creator>
  <cp:lastModifiedBy>Emma Sarro</cp:lastModifiedBy>
  <cp:revision>503</cp:revision>
  <cp:lastPrinted>2009-02-09T20:47:05Z</cp:lastPrinted>
  <dcterms:created xsi:type="dcterms:W3CDTF">2016-04-04T02:42:42Z</dcterms:created>
  <dcterms:modified xsi:type="dcterms:W3CDTF">2021-04-21T13:29:45Z</dcterms:modified>
</cp:coreProperties>
</file>